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76"/>
  </p:notesMasterIdLst>
  <p:sldIdLst>
    <p:sldId id="256"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301" r:id="rId41"/>
    <p:sldId id="302" r:id="rId42"/>
    <p:sldId id="304" r:id="rId43"/>
    <p:sldId id="303" r:id="rId44"/>
    <p:sldId id="305" r:id="rId45"/>
    <p:sldId id="306" r:id="rId46"/>
    <p:sldId id="307" r:id="rId47"/>
    <p:sldId id="308" r:id="rId48"/>
    <p:sldId id="309" r:id="rId49"/>
    <p:sldId id="310" r:id="rId50"/>
    <p:sldId id="311" r:id="rId51"/>
    <p:sldId id="313" r:id="rId52"/>
    <p:sldId id="314" r:id="rId53"/>
    <p:sldId id="315" r:id="rId54"/>
    <p:sldId id="316" r:id="rId55"/>
    <p:sldId id="317" r:id="rId56"/>
    <p:sldId id="318" r:id="rId57"/>
    <p:sldId id="319" r:id="rId58"/>
    <p:sldId id="320" r:id="rId59"/>
    <p:sldId id="321" r:id="rId60"/>
    <p:sldId id="322" r:id="rId61"/>
    <p:sldId id="323" r:id="rId62"/>
    <p:sldId id="324" r:id="rId63"/>
    <p:sldId id="325" r:id="rId64"/>
    <p:sldId id="326" r:id="rId65"/>
    <p:sldId id="328" r:id="rId66"/>
    <p:sldId id="327" r:id="rId67"/>
    <p:sldId id="329" r:id="rId68"/>
    <p:sldId id="330" r:id="rId69"/>
    <p:sldId id="331" r:id="rId70"/>
    <p:sldId id="332" r:id="rId71"/>
    <p:sldId id="334" r:id="rId72"/>
    <p:sldId id="335" r:id="rId73"/>
    <p:sldId id="336" r:id="rId74"/>
    <p:sldId id="337"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54" autoAdjust="0"/>
    <p:restoredTop sz="92354" autoAdjust="0"/>
  </p:normalViewPr>
  <p:slideViewPr>
    <p:cSldViewPr snapToGrid="0">
      <p:cViewPr varScale="1">
        <p:scale>
          <a:sx n="83" d="100"/>
          <a:sy n="83" d="100"/>
        </p:scale>
        <p:origin x="85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81"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A44D4B-CBF9-4561-8B7A-DDBD1BDB0A0F}" type="datetimeFigureOut">
              <a:rPr lang="es-ES" smtClean="0"/>
              <a:t>08/09/2017</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D6EDB5-A1F8-4937-82BF-DF8B23A498A4}" type="slidenum">
              <a:rPr lang="es-ES" smtClean="0"/>
              <a:t>‹Nº›</a:t>
            </a:fld>
            <a:endParaRPr lang="es-E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SESSIONS_PER_USER</a:t>
            </a:r>
            <a:r>
              <a:rPr lang="es-ES" dirty="0"/>
              <a:t>-Es el número máximo de sesiones abiertas simultáneas permitidas por usuario</a:t>
            </a:r>
          </a:p>
          <a:p>
            <a:r>
              <a:rPr lang="es-ES" dirty="0"/>
              <a:t>■ </a:t>
            </a:r>
            <a:r>
              <a:rPr lang="es-ES" dirty="0" err="1"/>
              <a:t>CPU_PER_SESSION</a:t>
            </a:r>
            <a:r>
              <a:rPr lang="es-ES" dirty="0"/>
              <a:t>: es el número máximo en centésimas de segundos de tiempo de CPU permitido por sesión (durante la duración de la sesión)</a:t>
            </a:r>
          </a:p>
          <a:p>
            <a:r>
              <a:rPr lang="es-ES" dirty="0"/>
              <a:t>■ </a:t>
            </a:r>
            <a:r>
              <a:rPr lang="es-ES" dirty="0" err="1"/>
              <a:t>CPU_PER_CALL</a:t>
            </a:r>
            <a:r>
              <a:rPr lang="es-ES" dirty="0"/>
              <a:t>-Es el número máximo en centésimas de segundos de tiempo de CPU permitido por llamada (para la </a:t>
            </a:r>
            <a:r>
              <a:rPr lang="es-ES" dirty="0" err="1"/>
              <a:t>duaración</a:t>
            </a:r>
            <a:r>
              <a:rPr lang="es-ES" dirty="0"/>
              <a:t> de la llamada de sentencia)</a:t>
            </a:r>
          </a:p>
          <a:p>
            <a:r>
              <a:rPr lang="es-ES" dirty="0"/>
              <a:t>■ </a:t>
            </a:r>
            <a:r>
              <a:rPr lang="es-ES" dirty="0" err="1"/>
              <a:t>CONNECT_TIME</a:t>
            </a:r>
            <a:r>
              <a:rPr lang="es-ES" dirty="0"/>
              <a:t>: es la cantidad máxima de tiempo que se permite una conexión de usuario; el valor de este parámetro se expresa en minutos.</a:t>
            </a:r>
          </a:p>
          <a:p>
            <a:r>
              <a:rPr lang="es-ES" dirty="0"/>
              <a:t>■ </a:t>
            </a:r>
            <a:r>
              <a:rPr lang="es-ES" dirty="0" err="1"/>
              <a:t>IDLE_TIME</a:t>
            </a:r>
            <a:r>
              <a:rPr lang="es-ES" dirty="0"/>
              <a:t>: es la cantidad máxima de tiempo de inactividad en minutos antes de desconectar una conexión de usuario</a:t>
            </a:r>
          </a:p>
          <a:p>
            <a:r>
              <a:rPr lang="es-ES" dirty="0"/>
              <a:t>■ </a:t>
            </a:r>
            <a:r>
              <a:rPr lang="es-ES" dirty="0" err="1"/>
              <a:t>LOGICAL_READS_PER_SESSION</a:t>
            </a:r>
            <a:r>
              <a:rPr lang="es-ES" dirty="0"/>
              <a:t>: Es el número máximo de bloques de base de datos permitidos para ser leídos de memoria o disco para una sesión.</a:t>
            </a:r>
          </a:p>
          <a:p>
            <a:r>
              <a:rPr lang="es-ES" dirty="0"/>
              <a:t>■ </a:t>
            </a:r>
            <a:r>
              <a:rPr lang="es-ES" dirty="0" err="1"/>
              <a:t>PRIVATE_SGA</a:t>
            </a:r>
            <a:r>
              <a:rPr lang="es-ES" dirty="0"/>
              <a:t>-Es el número máximo de bytes permitidos para ser asignados para el usuario; esto sólo está disponible en modo de servidor compartido.</a:t>
            </a:r>
          </a:p>
          <a:p>
            <a:r>
              <a:rPr lang="es-ES" dirty="0"/>
              <a:t>■ </a:t>
            </a:r>
            <a:r>
              <a:rPr lang="es-ES" dirty="0" err="1"/>
              <a:t>COMPOSITE_LIMIT</a:t>
            </a:r>
            <a:r>
              <a:rPr lang="es-ES" dirty="0"/>
              <a:t>-Es una suma ponderada de todos los límites de recursos expresados en unidades de servicio</a:t>
            </a:r>
          </a:p>
        </p:txBody>
      </p:sp>
      <p:sp>
        <p:nvSpPr>
          <p:cNvPr id="4" name="Marcador de número de diapositiva 3"/>
          <p:cNvSpPr>
            <a:spLocks noGrp="1"/>
          </p:cNvSpPr>
          <p:nvPr>
            <p:ph type="sldNum" sz="quarter" idx="10"/>
          </p:nvPr>
        </p:nvSpPr>
        <p:spPr/>
        <p:txBody>
          <a:bodyPr/>
          <a:lstStyle/>
          <a:p>
            <a:fld id="{2ED6EDB5-A1F8-4937-82BF-DF8B23A498A4}" type="slidenum">
              <a:rPr lang="es-ES" smtClean="0"/>
              <a:t>8</a:t>
            </a:fld>
            <a:endParaRPr lang="es-E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ED6EDB5-A1F8-4937-82BF-DF8B23A498A4}" type="slidenum">
              <a:rPr lang="es-ES" smtClean="0"/>
              <a:t>31</a:t>
            </a:fld>
            <a:endParaRPr lang="es-E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ED6EDB5-A1F8-4937-82BF-DF8B23A498A4}" type="slidenum">
              <a:rPr lang="es-ES" smtClean="0"/>
              <a:t>32</a:t>
            </a:fld>
            <a:endParaRPr lang="es-E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ED6EDB5-A1F8-4937-82BF-DF8B23A498A4}" type="slidenum">
              <a:rPr lang="es-ES" smtClean="0"/>
              <a:t>33</a:t>
            </a:fld>
            <a:endParaRPr lang="es-E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ED6EDB5-A1F8-4937-82BF-DF8B23A498A4}" type="slidenum">
              <a:rPr lang="es-ES" smtClean="0"/>
              <a:t>34</a:t>
            </a:fld>
            <a:endParaRPr lang="es-E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ED6EDB5-A1F8-4937-82BF-DF8B23A498A4}" type="slidenum">
              <a:rPr lang="es-ES" smtClean="0"/>
              <a:t>35</a:t>
            </a:fld>
            <a:endParaRPr lang="es-E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s-CO" altLang="en-US"/>
              <a:t>System_privilege-Es uno de los privilegios del sistema enumerados en las figuras 4-10 y 4-11.</a:t>
            </a:r>
          </a:p>
          <a:p>
            <a:r>
              <a:rPr lang="es-CO" altLang="en-US"/>
              <a:t>■ Función: es el nombre de un rol existente; una discusión completa de este tema se presenta más adelante en este capítulo.</a:t>
            </a:r>
          </a:p>
          <a:p>
            <a:r>
              <a:rPr lang="es-CO" altLang="en-US"/>
              <a:t>■ TODOS LOS PRIVILEGIOS: todos los privilegios del sistema se otorgan al usuario; usted nunca debe usar esta cláusula.</a:t>
            </a:r>
          </a:p>
          <a:p>
            <a:r>
              <a:rPr lang="es-CO" altLang="en-US"/>
              <a:t>■ PUBLIC: Es el privilegio concedido a cada usuario existente en la base de datos.</a:t>
            </a:r>
          </a:p>
          <a:p>
            <a:r>
              <a:rPr lang="es-CO" altLang="en-US"/>
              <a:t>■ IDENTIFICADO POR: Es el privilegio concedido, protegido por contraseña; debe proporcionar una contraseña para revocarla.</a:t>
            </a:r>
          </a:p>
          <a:p>
            <a:r>
              <a:rPr lang="es-CO" altLang="en-US"/>
              <a:t>■ CON ADMIN OPTION-Indica a Oracle que el concesionario tiene el privilegio de administrar los privilegios otorgados; en otras palabras, el concesionario puede conceder privilegios dados a otros usuarios.</a:t>
            </a:r>
          </a:p>
        </p:txBody>
      </p:sp>
      <p:sp>
        <p:nvSpPr>
          <p:cNvPr id="4" name="Slide Number Placeholder 3"/>
          <p:cNvSpPr>
            <a:spLocks noGrp="1"/>
          </p:cNvSpPr>
          <p:nvPr>
            <p:ph type="sldNum" sz="quarter" idx="5"/>
          </p:nvPr>
        </p:nvSpPr>
        <p:spPr/>
        <p:txBody>
          <a:bodyPr/>
          <a:lstStyle/>
          <a:p>
            <a:fld id="{2ED6EDB5-A1F8-4937-82BF-DF8B23A498A4}" type="slidenum">
              <a:rPr lang="es-ES" smtClean="0"/>
              <a:t>36</a:t>
            </a:fld>
            <a:endParaRPr lang="es-E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ED6EDB5-A1F8-4937-82BF-DF8B23A498A4}" type="slidenum">
              <a:rPr lang="es-ES" smtClean="0"/>
              <a:t>37</a:t>
            </a:fld>
            <a:endParaRPr lang="es-E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ED6EDB5-A1F8-4937-82BF-DF8B23A498A4}" type="slidenum">
              <a:rPr lang="es-ES" smtClean="0"/>
              <a:t>38</a:t>
            </a:fld>
            <a:endParaRPr lang="es-E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ED6EDB5-A1F8-4937-82BF-DF8B23A498A4}" type="slidenum">
              <a:rPr lang="es-ES" smtClean="0"/>
              <a:t>39</a:t>
            </a:fld>
            <a:endParaRPr lang="es-E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ED6EDB5-A1F8-4937-82BF-DF8B23A498A4}" type="slidenum">
              <a:rPr lang="es-ES" smtClean="0"/>
              <a:t>40</a:t>
            </a:fld>
            <a:endParaRPr lang="es-E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s-CO" altLang="en-US"/>
              <a:t>FAILED_LOGIN_ATTEMPTS-Es el número de intentos de inicio de sesión fallidos permitidos antes de que la cuenta esté bloqueada.</a:t>
            </a:r>
          </a:p>
          <a:p>
            <a:r>
              <a:rPr lang="es-CO" altLang="en-US"/>
              <a:t>■ PASSWORD_LIFE_TIME: es el número de días en que la contraseña es válida antes de que se agote</a:t>
            </a:r>
          </a:p>
          <a:p>
            <a:r>
              <a:rPr lang="es-CO" altLang="en-US"/>
              <a:t>■ PASSWORD_REUSE_TIME: es el número de días antes de que se pueda volver a usar una contraseña; este parámetro funciona con el parámetro PASSWORD_REUSE_MAX.</a:t>
            </a:r>
          </a:p>
          <a:p>
            <a:r>
              <a:rPr lang="es-CO" altLang="en-US"/>
              <a:t>■ PASSWORD_REUSE_MAX-Es el número de veces que se puede reutilizar una contraseña</a:t>
            </a:r>
          </a:p>
          <a:p>
            <a:r>
              <a:rPr lang="es-CO" altLang="en-US"/>
              <a:t>■ PASSWORD_LOCK_TIME: es el número de días en que una cuenta está bloqueada debido a intentos de inicio de sesión fallidos</a:t>
            </a:r>
          </a:p>
          <a:p>
            <a:r>
              <a:rPr lang="es-CO" altLang="en-US"/>
              <a:t>■ PASSWORD_GRACE_TIME-Es el número de días antes de la expiración, se advierte al usuario que la contraseña expira</a:t>
            </a:r>
          </a:p>
          <a:p>
            <a:r>
              <a:rPr lang="es-CO" altLang="en-US"/>
              <a:t>■ PASSWORD_VERIFY_FUNCTION-Es una indicación a Oracle de usar una función personalizada para validar la complejidad de la contraseña</a:t>
            </a:r>
          </a:p>
        </p:txBody>
      </p:sp>
      <p:sp>
        <p:nvSpPr>
          <p:cNvPr id="4" name="Slide Number Placeholder 3"/>
          <p:cNvSpPr>
            <a:spLocks noGrp="1"/>
          </p:cNvSpPr>
          <p:nvPr>
            <p:ph type="sldNum" sz="quarter" idx="5"/>
          </p:nvPr>
        </p:nvSpPr>
        <p:spPr/>
        <p:txBody>
          <a:bodyPr/>
          <a:lstStyle/>
          <a:p>
            <a:fld id="{2ED6EDB5-A1F8-4937-82BF-DF8B23A498A4}" type="slidenum">
              <a:rPr lang="es-ES" smtClean="0"/>
              <a:t>23</a:t>
            </a:fld>
            <a:endParaRPr lang="es-E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ED6EDB5-A1F8-4937-82BF-DF8B23A498A4}" type="slidenum">
              <a:rPr lang="es-ES" smtClean="0"/>
              <a:t>41</a:t>
            </a:fld>
            <a:endParaRPr lang="es-E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ED6EDB5-A1F8-4937-82BF-DF8B23A498A4}" type="slidenum">
              <a:rPr lang="es-ES" smtClean="0"/>
              <a:t>42</a:t>
            </a:fld>
            <a:endParaRPr lang="es-E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ED6EDB5-A1F8-4937-82BF-DF8B23A498A4}" type="slidenum">
              <a:rPr lang="es-ES" smtClean="0"/>
              <a:t>43</a:t>
            </a:fld>
            <a:endParaRPr lang="es-E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ED6EDB5-A1F8-4937-82BF-DF8B23A498A4}" type="slidenum">
              <a:rPr lang="es-ES" smtClean="0"/>
              <a:t>44</a:t>
            </a:fld>
            <a:endParaRPr lang="es-E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s-CO" altLang="en-US"/>
              <a:t>WITH HIERARCHY OPTION-Informa a Oracle que el concesionario tiene privilegio para todos los subobjetos</a:t>
            </a:r>
          </a:p>
          <a:p>
            <a:r>
              <a:rPr lang="es-CO" altLang="en-US"/>
              <a:t>CON GRANT OPTION-Informa a Oracle de que el concesionario tiene permiso para conceder privilegios a otros usuarios</a:t>
            </a:r>
          </a:p>
        </p:txBody>
      </p:sp>
      <p:sp>
        <p:nvSpPr>
          <p:cNvPr id="4" name="Slide Number Placeholder 3"/>
          <p:cNvSpPr>
            <a:spLocks noGrp="1"/>
          </p:cNvSpPr>
          <p:nvPr>
            <p:ph type="sldNum" sz="quarter" idx="5"/>
          </p:nvPr>
        </p:nvSpPr>
        <p:spPr/>
        <p:txBody>
          <a:bodyPr/>
          <a:lstStyle/>
          <a:p>
            <a:fld id="{2ED6EDB5-A1F8-4937-82BF-DF8B23A498A4}" type="slidenum">
              <a:rPr lang="es-ES" smtClean="0"/>
              <a:t>45</a:t>
            </a:fld>
            <a:endParaRPr lang="es-E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s-CO" altLang="en-US"/>
              <a:t>WITH HIERARCHY OPTION-Informa a Oracle que el concesionario tiene privilegio para todos los subobjetos</a:t>
            </a:r>
          </a:p>
          <a:p>
            <a:r>
              <a:rPr lang="es-CO" altLang="en-US"/>
              <a:t>CON GRANT OPTION-Informa a Oracle de que el concesionario tiene permiso para conceder privilegios a otros usuarios</a:t>
            </a:r>
          </a:p>
        </p:txBody>
      </p:sp>
      <p:sp>
        <p:nvSpPr>
          <p:cNvPr id="4" name="Slide Number Placeholder 3"/>
          <p:cNvSpPr>
            <a:spLocks noGrp="1"/>
          </p:cNvSpPr>
          <p:nvPr>
            <p:ph type="sldNum" sz="quarter" idx="5"/>
          </p:nvPr>
        </p:nvSpPr>
        <p:spPr/>
        <p:txBody>
          <a:bodyPr/>
          <a:lstStyle/>
          <a:p>
            <a:fld id="{2ED6EDB5-A1F8-4937-82BF-DF8B23A498A4}" type="slidenum">
              <a:rPr lang="es-ES" smtClean="0"/>
              <a:t>46</a:t>
            </a:fld>
            <a:endParaRPr lang="es-E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s-CO" altLang="en-US"/>
              <a:t>WITH HIERARCHY OPTION-Informa a Oracle que el concesionario tiene privilegio para todos los subobjetos</a:t>
            </a:r>
          </a:p>
          <a:p>
            <a:r>
              <a:rPr lang="es-CO" altLang="en-US"/>
              <a:t>CON GRANT OPTION-Informa a Oracle de que el concesionario tiene permiso para conceder privilegios a otros usuarios</a:t>
            </a:r>
          </a:p>
        </p:txBody>
      </p:sp>
      <p:sp>
        <p:nvSpPr>
          <p:cNvPr id="4" name="Slide Number Placeholder 3"/>
          <p:cNvSpPr>
            <a:spLocks noGrp="1"/>
          </p:cNvSpPr>
          <p:nvPr>
            <p:ph type="sldNum" sz="quarter" idx="5"/>
          </p:nvPr>
        </p:nvSpPr>
        <p:spPr/>
        <p:txBody>
          <a:bodyPr/>
          <a:lstStyle/>
          <a:p>
            <a:fld id="{2ED6EDB5-A1F8-4937-82BF-DF8B23A498A4}" type="slidenum">
              <a:rPr lang="es-ES" smtClean="0"/>
              <a:t>47</a:t>
            </a:fld>
            <a:endParaRPr lang="es-E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s-CO" altLang="en-US"/>
              <a:t>WITH HIERARCHY OPTION-Informa a Oracle que el concesionario tiene privilegio para todos los subobjetos</a:t>
            </a:r>
          </a:p>
          <a:p>
            <a:r>
              <a:rPr lang="es-CO" altLang="en-US"/>
              <a:t>CON GRANT OPTION-Informa a Oracle de que el concesionario tiene permiso para conceder privilegios a otros usuarios</a:t>
            </a:r>
          </a:p>
        </p:txBody>
      </p:sp>
      <p:sp>
        <p:nvSpPr>
          <p:cNvPr id="4" name="Slide Number Placeholder 3"/>
          <p:cNvSpPr>
            <a:spLocks noGrp="1"/>
          </p:cNvSpPr>
          <p:nvPr>
            <p:ph type="sldNum" sz="quarter" idx="5"/>
          </p:nvPr>
        </p:nvSpPr>
        <p:spPr/>
        <p:txBody>
          <a:bodyPr/>
          <a:lstStyle/>
          <a:p>
            <a:fld id="{2ED6EDB5-A1F8-4937-82BF-DF8B23A498A4}" type="slidenum">
              <a:rPr lang="es-ES" smtClean="0"/>
              <a:t>48</a:t>
            </a:fld>
            <a:endParaRPr lang="es-E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ED6EDB5-A1F8-4937-82BF-DF8B23A498A4}" type="slidenum">
              <a:rPr lang="es-ES" smtClean="0"/>
              <a:t>49</a:t>
            </a:fld>
            <a:endParaRPr lang="es-E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ED6EDB5-A1F8-4937-82BF-DF8B23A498A4}" type="slidenum">
              <a:rPr lang="es-ES" smtClean="0"/>
              <a:t>50</a:t>
            </a:fld>
            <a:endParaRPr lang="es-E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ED6EDB5-A1F8-4937-82BF-DF8B23A498A4}" type="slidenum">
              <a:rPr lang="es-ES" smtClean="0"/>
              <a:t>24</a:t>
            </a:fld>
            <a:endParaRPr lang="es-E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ED6EDB5-A1F8-4937-82BF-DF8B23A498A4}" type="slidenum">
              <a:rPr lang="es-ES" smtClean="0"/>
              <a:t>51</a:t>
            </a:fld>
            <a:endParaRPr lang="es-E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ED6EDB5-A1F8-4937-82BF-DF8B23A498A4}" type="slidenum">
              <a:rPr lang="es-ES" smtClean="0"/>
              <a:t>52</a:t>
            </a:fld>
            <a:endParaRPr lang="es-E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ED6EDB5-A1F8-4937-82BF-DF8B23A498A4}" type="slidenum">
              <a:rPr lang="es-ES" smtClean="0"/>
              <a:t>53</a:t>
            </a:fld>
            <a:endParaRPr lang="es-E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s-CO" altLang="en-US"/>
              <a:t>https://dev.mysql.com/doc/refman/5.7/en/grant.html</a:t>
            </a:r>
          </a:p>
        </p:txBody>
      </p:sp>
      <p:sp>
        <p:nvSpPr>
          <p:cNvPr id="4" name="Slide Number Placeholder 3"/>
          <p:cNvSpPr>
            <a:spLocks noGrp="1"/>
          </p:cNvSpPr>
          <p:nvPr>
            <p:ph type="sldNum" sz="quarter" idx="5"/>
          </p:nvPr>
        </p:nvSpPr>
        <p:spPr/>
        <p:txBody>
          <a:bodyPr/>
          <a:lstStyle/>
          <a:p>
            <a:fld id="{2ED6EDB5-A1F8-4937-82BF-DF8B23A498A4}" type="slidenum">
              <a:rPr lang="es-ES" smtClean="0"/>
              <a:t>54</a:t>
            </a:fld>
            <a:endParaRPr lang="es-E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s-CO" altLang="en-US"/>
              <a:t>https://dev.mysql.com/doc/refman/5.7/en/grant.html</a:t>
            </a:r>
          </a:p>
        </p:txBody>
      </p:sp>
      <p:sp>
        <p:nvSpPr>
          <p:cNvPr id="4" name="Slide Number Placeholder 3"/>
          <p:cNvSpPr>
            <a:spLocks noGrp="1"/>
          </p:cNvSpPr>
          <p:nvPr>
            <p:ph type="sldNum" sz="quarter" idx="5"/>
          </p:nvPr>
        </p:nvSpPr>
        <p:spPr/>
        <p:txBody>
          <a:bodyPr/>
          <a:lstStyle/>
          <a:p>
            <a:fld id="{2ED6EDB5-A1F8-4937-82BF-DF8B23A498A4}" type="slidenum">
              <a:rPr lang="es-ES" smtClean="0"/>
              <a:t>55</a:t>
            </a:fld>
            <a:endParaRPr lang="es-E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s-CO" altLang="en-US"/>
              <a:t>https://dev.mysql.com/doc/refman/5.7/en/grant.html</a:t>
            </a:r>
          </a:p>
        </p:txBody>
      </p:sp>
      <p:sp>
        <p:nvSpPr>
          <p:cNvPr id="4" name="Slide Number Placeholder 3"/>
          <p:cNvSpPr>
            <a:spLocks noGrp="1"/>
          </p:cNvSpPr>
          <p:nvPr>
            <p:ph type="sldNum" sz="quarter" idx="5"/>
          </p:nvPr>
        </p:nvSpPr>
        <p:spPr/>
        <p:txBody>
          <a:bodyPr/>
          <a:lstStyle/>
          <a:p>
            <a:fld id="{2ED6EDB5-A1F8-4937-82BF-DF8B23A498A4}" type="slidenum">
              <a:rPr lang="es-ES" smtClean="0"/>
              <a:t>56</a:t>
            </a:fld>
            <a:endParaRPr lang="es-E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s-CO" altLang="en-US"/>
              <a:t>https://dev.mysql.com/doc/refman/5.7/en/grant.html</a:t>
            </a:r>
          </a:p>
        </p:txBody>
      </p:sp>
      <p:sp>
        <p:nvSpPr>
          <p:cNvPr id="4" name="Slide Number Placeholder 3"/>
          <p:cNvSpPr>
            <a:spLocks noGrp="1"/>
          </p:cNvSpPr>
          <p:nvPr>
            <p:ph type="sldNum" sz="quarter" idx="5"/>
          </p:nvPr>
        </p:nvSpPr>
        <p:spPr/>
        <p:txBody>
          <a:bodyPr/>
          <a:lstStyle/>
          <a:p>
            <a:fld id="{2ED6EDB5-A1F8-4937-82BF-DF8B23A498A4}" type="slidenum">
              <a:rPr lang="es-ES" smtClean="0"/>
              <a:t>57</a:t>
            </a:fld>
            <a:endParaRPr lang="es-E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s-CO" altLang="en-US"/>
              <a:t>https://dev.mysql.com/doc/refman/5.7/en/grant.html</a:t>
            </a:r>
          </a:p>
        </p:txBody>
      </p:sp>
      <p:sp>
        <p:nvSpPr>
          <p:cNvPr id="4" name="Slide Number Placeholder 3"/>
          <p:cNvSpPr>
            <a:spLocks noGrp="1"/>
          </p:cNvSpPr>
          <p:nvPr>
            <p:ph type="sldNum" sz="quarter" idx="5"/>
          </p:nvPr>
        </p:nvSpPr>
        <p:spPr/>
        <p:txBody>
          <a:bodyPr/>
          <a:lstStyle/>
          <a:p>
            <a:fld id="{2ED6EDB5-A1F8-4937-82BF-DF8B23A498A4}" type="slidenum">
              <a:rPr lang="es-ES" smtClean="0"/>
              <a:t>58</a:t>
            </a:fld>
            <a:endParaRPr lang="es-E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s-CO" altLang="en-US"/>
              <a:t>https://dev.mysql.com/doc/refman/5.7/en/grant.html</a:t>
            </a:r>
          </a:p>
        </p:txBody>
      </p:sp>
      <p:sp>
        <p:nvSpPr>
          <p:cNvPr id="4" name="Slide Number Placeholder 3"/>
          <p:cNvSpPr>
            <a:spLocks noGrp="1"/>
          </p:cNvSpPr>
          <p:nvPr>
            <p:ph type="sldNum" sz="quarter" idx="5"/>
          </p:nvPr>
        </p:nvSpPr>
        <p:spPr/>
        <p:txBody>
          <a:bodyPr/>
          <a:lstStyle/>
          <a:p>
            <a:fld id="{2ED6EDB5-A1F8-4937-82BF-DF8B23A498A4}" type="slidenum">
              <a:rPr lang="es-ES" smtClean="0"/>
              <a:t>59</a:t>
            </a:fld>
            <a:endParaRPr lang="es-E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s-CO" altLang="en-US"/>
              <a:t>https://dev.mysql.com/doc/refman/5.7/en/grant.html</a:t>
            </a:r>
          </a:p>
        </p:txBody>
      </p:sp>
      <p:sp>
        <p:nvSpPr>
          <p:cNvPr id="4" name="Slide Number Placeholder 3"/>
          <p:cNvSpPr>
            <a:spLocks noGrp="1"/>
          </p:cNvSpPr>
          <p:nvPr>
            <p:ph type="sldNum" sz="quarter" idx="5"/>
          </p:nvPr>
        </p:nvSpPr>
        <p:spPr/>
        <p:txBody>
          <a:bodyPr/>
          <a:lstStyle/>
          <a:p>
            <a:fld id="{2ED6EDB5-A1F8-4937-82BF-DF8B23A498A4}" type="slidenum">
              <a:rPr lang="es-ES" smtClean="0"/>
              <a:t>60</a:t>
            </a:fld>
            <a:endParaRPr lang="es-E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ED6EDB5-A1F8-4937-82BF-DF8B23A498A4}" type="slidenum">
              <a:rPr lang="es-ES" smtClean="0"/>
              <a:t>25</a:t>
            </a:fld>
            <a:endParaRPr lang="es-E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s-CO" altLang="en-US"/>
              <a:t>https://dev.mysql.com/doc/refman/5.7/en/grant.html</a:t>
            </a:r>
          </a:p>
        </p:txBody>
      </p:sp>
      <p:sp>
        <p:nvSpPr>
          <p:cNvPr id="4" name="Slide Number Placeholder 3"/>
          <p:cNvSpPr>
            <a:spLocks noGrp="1"/>
          </p:cNvSpPr>
          <p:nvPr>
            <p:ph type="sldNum" sz="quarter" idx="5"/>
          </p:nvPr>
        </p:nvSpPr>
        <p:spPr/>
        <p:txBody>
          <a:bodyPr/>
          <a:lstStyle/>
          <a:p>
            <a:fld id="{2ED6EDB5-A1F8-4937-82BF-DF8B23A498A4}" type="slidenum">
              <a:rPr lang="es-ES" smtClean="0"/>
              <a:t>61</a:t>
            </a:fld>
            <a:endParaRPr lang="es-E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s-CO" altLang="en-US"/>
              <a:t>https://dev.mysql.com/doc/refman/5.7/en/grant.html</a:t>
            </a:r>
          </a:p>
        </p:txBody>
      </p:sp>
      <p:sp>
        <p:nvSpPr>
          <p:cNvPr id="4" name="Slide Number Placeholder 3"/>
          <p:cNvSpPr>
            <a:spLocks noGrp="1"/>
          </p:cNvSpPr>
          <p:nvPr>
            <p:ph type="sldNum" sz="quarter" idx="5"/>
          </p:nvPr>
        </p:nvSpPr>
        <p:spPr/>
        <p:txBody>
          <a:bodyPr/>
          <a:lstStyle/>
          <a:p>
            <a:fld id="{2ED6EDB5-A1F8-4937-82BF-DF8B23A498A4}" type="slidenum">
              <a:rPr lang="es-ES" smtClean="0"/>
              <a:t>62</a:t>
            </a:fld>
            <a:endParaRPr lang="es-E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s-CO" altLang="en-US"/>
              <a:t>https://dev.mysql.com/doc/refman/5.7/en/grant.html</a:t>
            </a:r>
          </a:p>
        </p:txBody>
      </p:sp>
      <p:sp>
        <p:nvSpPr>
          <p:cNvPr id="4" name="Slide Number Placeholder 3"/>
          <p:cNvSpPr>
            <a:spLocks noGrp="1"/>
          </p:cNvSpPr>
          <p:nvPr>
            <p:ph type="sldNum" sz="quarter" idx="5"/>
          </p:nvPr>
        </p:nvSpPr>
        <p:spPr/>
        <p:txBody>
          <a:bodyPr/>
          <a:lstStyle/>
          <a:p>
            <a:fld id="{2ED6EDB5-A1F8-4937-82BF-DF8B23A498A4}" type="slidenum">
              <a:rPr lang="es-ES" smtClean="0"/>
              <a:t>63</a:t>
            </a:fld>
            <a:endParaRPr lang="es-E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s-CO" altLang="en-US"/>
              <a:t>https://dev.mysql.com/doc/refman/5.7/en/grant.html</a:t>
            </a:r>
          </a:p>
        </p:txBody>
      </p:sp>
      <p:sp>
        <p:nvSpPr>
          <p:cNvPr id="4" name="Slide Number Placeholder 3"/>
          <p:cNvSpPr>
            <a:spLocks noGrp="1"/>
          </p:cNvSpPr>
          <p:nvPr>
            <p:ph type="sldNum" sz="quarter" idx="5"/>
          </p:nvPr>
        </p:nvSpPr>
        <p:spPr/>
        <p:txBody>
          <a:bodyPr/>
          <a:lstStyle/>
          <a:p>
            <a:fld id="{2ED6EDB5-A1F8-4937-82BF-DF8B23A498A4}" type="slidenum">
              <a:rPr lang="es-ES" smtClean="0"/>
              <a:t>64</a:t>
            </a:fld>
            <a:endParaRPr lang="es-E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s-CO" altLang="en-US"/>
              <a:t>https://dev.mysql.com/doc/refman/5.7/en/grant.html</a:t>
            </a:r>
          </a:p>
        </p:txBody>
      </p:sp>
      <p:sp>
        <p:nvSpPr>
          <p:cNvPr id="4" name="Slide Number Placeholder 3"/>
          <p:cNvSpPr>
            <a:spLocks noGrp="1"/>
          </p:cNvSpPr>
          <p:nvPr>
            <p:ph type="sldNum" sz="quarter" idx="5"/>
          </p:nvPr>
        </p:nvSpPr>
        <p:spPr/>
        <p:txBody>
          <a:bodyPr/>
          <a:lstStyle/>
          <a:p>
            <a:fld id="{2ED6EDB5-A1F8-4937-82BF-DF8B23A498A4}" type="slidenum">
              <a:rPr lang="es-ES" smtClean="0"/>
              <a:t>65</a:t>
            </a:fld>
            <a:endParaRPr lang="es-E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s-CO" altLang="en-US"/>
              <a:t>https://dev.mysql.com/doc/refman/5.7/en/grant.html</a:t>
            </a:r>
          </a:p>
        </p:txBody>
      </p:sp>
      <p:sp>
        <p:nvSpPr>
          <p:cNvPr id="4" name="Slide Number Placeholder 3"/>
          <p:cNvSpPr>
            <a:spLocks noGrp="1"/>
          </p:cNvSpPr>
          <p:nvPr>
            <p:ph type="sldNum" sz="quarter" idx="5"/>
          </p:nvPr>
        </p:nvSpPr>
        <p:spPr/>
        <p:txBody>
          <a:bodyPr/>
          <a:lstStyle/>
          <a:p>
            <a:fld id="{2ED6EDB5-A1F8-4937-82BF-DF8B23A498A4}" type="slidenum">
              <a:rPr lang="es-ES" smtClean="0"/>
              <a:t>66</a:t>
            </a:fld>
            <a:endParaRPr lang="es-E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s-CO" altLang="en-US"/>
              <a:t>https://dev.mysql.com/doc/refman/5.7/en/grant.html</a:t>
            </a:r>
          </a:p>
        </p:txBody>
      </p:sp>
      <p:sp>
        <p:nvSpPr>
          <p:cNvPr id="4" name="Slide Number Placeholder 3"/>
          <p:cNvSpPr>
            <a:spLocks noGrp="1"/>
          </p:cNvSpPr>
          <p:nvPr>
            <p:ph type="sldNum" sz="quarter" idx="5"/>
          </p:nvPr>
        </p:nvSpPr>
        <p:spPr/>
        <p:txBody>
          <a:bodyPr/>
          <a:lstStyle/>
          <a:p>
            <a:fld id="{2ED6EDB5-A1F8-4937-82BF-DF8B23A498A4}" type="slidenum">
              <a:rPr lang="es-ES" smtClean="0"/>
              <a:t>67</a:t>
            </a:fld>
            <a:endParaRPr lang="es-E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s-CO" altLang="en-US"/>
              <a:t>https://dev.mysql.com/doc/refman/5.7/en/grant.html</a:t>
            </a:r>
          </a:p>
        </p:txBody>
      </p:sp>
      <p:sp>
        <p:nvSpPr>
          <p:cNvPr id="4" name="Slide Number Placeholder 3"/>
          <p:cNvSpPr>
            <a:spLocks noGrp="1"/>
          </p:cNvSpPr>
          <p:nvPr>
            <p:ph type="sldNum" sz="quarter" idx="5"/>
          </p:nvPr>
        </p:nvSpPr>
        <p:spPr/>
        <p:txBody>
          <a:bodyPr/>
          <a:lstStyle/>
          <a:p>
            <a:fld id="{2ED6EDB5-A1F8-4937-82BF-DF8B23A498A4}" type="slidenum">
              <a:rPr lang="es-ES" smtClean="0"/>
              <a:t>68</a:t>
            </a:fld>
            <a:endParaRPr lang="es-E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s-CO" altLang="en-US"/>
              <a:t>https://dev.mysql.com/doc/refman/5.7/en/grant.html</a:t>
            </a:r>
          </a:p>
        </p:txBody>
      </p:sp>
      <p:sp>
        <p:nvSpPr>
          <p:cNvPr id="4" name="Slide Number Placeholder 3"/>
          <p:cNvSpPr>
            <a:spLocks noGrp="1"/>
          </p:cNvSpPr>
          <p:nvPr>
            <p:ph type="sldNum" sz="quarter" idx="5"/>
          </p:nvPr>
        </p:nvSpPr>
        <p:spPr/>
        <p:txBody>
          <a:bodyPr/>
          <a:lstStyle/>
          <a:p>
            <a:fld id="{2ED6EDB5-A1F8-4937-82BF-DF8B23A498A4}" type="slidenum">
              <a:rPr lang="es-ES" smtClean="0"/>
              <a:t>69</a:t>
            </a:fld>
            <a:endParaRPr lang="es-E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s-CO" altLang="en-US"/>
              <a:t>https://dev.mysql.com/doc/refman/5.7/en/grant.html</a:t>
            </a:r>
          </a:p>
        </p:txBody>
      </p:sp>
      <p:sp>
        <p:nvSpPr>
          <p:cNvPr id="4" name="Slide Number Placeholder 3"/>
          <p:cNvSpPr>
            <a:spLocks noGrp="1"/>
          </p:cNvSpPr>
          <p:nvPr>
            <p:ph type="sldNum" sz="quarter" idx="5"/>
          </p:nvPr>
        </p:nvSpPr>
        <p:spPr/>
        <p:txBody>
          <a:bodyPr/>
          <a:lstStyle/>
          <a:p>
            <a:fld id="{2ED6EDB5-A1F8-4937-82BF-DF8B23A498A4}" type="slidenum">
              <a:rPr lang="es-ES" smtClean="0"/>
              <a:t>70</a:t>
            </a:fld>
            <a:endParaRPr lang="es-E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ED6EDB5-A1F8-4937-82BF-DF8B23A498A4}" type="slidenum">
              <a:rPr lang="es-ES" smtClean="0"/>
              <a:t>26</a:t>
            </a:fld>
            <a:endParaRPr lang="es-E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s-CO" altLang="en-US"/>
              <a:t>https://dev.mysql.com/doc/refman/5.7/en/grant.html</a:t>
            </a:r>
          </a:p>
        </p:txBody>
      </p:sp>
      <p:sp>
        <p:nvSpPr>
          <p:cNvPr id="4" name="Slide Number Placeholder 3"/>
          <p:cNvSpPr>
            <a:spLocks noGrp="1"/>
          </p:cNvSpPr>
          <p:nvPr>
            <p:ph type="sldNum" sz="quarter" idx="5"/>
          </p:nvPr>
        </p:nvSpPr>
        <p:spPr/>
        <p:txBody>
          <a:bodyPr/>
          <a:lstStyle/>
          <a:p>
            <a:fld id="{2ED6EDB5-A1F8-4937-82BF-DF8B23A498A4}" type="slidenum">
              <a:rPr lang="es-ES" smtClean="0"/>
              <a:t>71</a:t>
            </a:fld>
            <a:endParaRPr lang="es-E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s-CO" altLang="en-US"/>
              <a:t>https://dev.mysql.com/doc/refman/5.7/en/grant.html</a:t>
            </a:r>
          </a:p>
        </p:txBody>
      </p:sp>
      <p:sp>
        <p:nvSpPr>
          <p:cNvPr id="4" name="Slide Number Placeholder 3"/>
          <p:cNvSpPr>
            <a:spLocks noGrp="1"/>
          </p:cNvSpPr>
          <p:nvPr>
            <p:ph type="sldNum" sz="quarter" idx="5"/>
          </p:nvPr>
        </p:nvSpPr>
        <p:spPr/>
        <p:txBody>
          <a:bodyPr/>
          <a:lstStyle/>
          <a:p>
            <a:fld id="{2ED6EDB5-A1F8-4937-82BF-DF8B23A498A4}" type="slidenum">
              <a:rPr lang="es-ES" smtClean="0"/>
              <a:t>72</a:t>
            </a:fld>
            <a:endParaRPr lang="es-E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s-CO" altLang="en-US"/>
              <a:t>https://dev.mysql.com/doc/refman/5.7/en/grant.html</a:t>
            </a:r>
          </a:p>
        </p:txBody>
      </p:sp>
      <p:sp>
        <p:nvSpPr>
          <p:cNvPr id="4" name="Slide Number Placeholder 3"/>
          <p:cNvSpPr>
            <a:spLocks noGrp="1"/>
          </p:cNvSpPr>
          <p:nvPr>
            <p:ph type="sldNum" sz="quarter" idx="5"/>
          </p:nvPr>
        </p:nvSpPr>
        <p:spPr/>
        <p:txBody>
          <a:bodyPr/>
          <a:lstStyle/>
          <a:p>
            <a:fld id="{2ED6EDB5-A1F8-4937-82BF-DF8B23A498A4}" type="slidenum">
              <a:rPr lang="es-ES" smtClean="0"/>
              <a:t>73</a:t>
            </a:fld>
            <a:endParaRPr lang="es-E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ED6EDB5-A1F8-4937-82BF-DF8B23A498A4}" type="slidenum">
              <a:rPr lang="es-ES" smtClean="0"/>
              <a:t>27</a:t>
            </a:fld>
            <a:endParaRPr lang="es-E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s-CO" altLang="en-US"/>
              <a:t>https://dev.mysql.com/doc/refman/5.6/en/validate-password-plugin-installation.html</a:t>
            </a:r>
          </a:p>
        </p:txBody>
      </p:sp>
      <p:sp>
        <p:nvSpPr>
          <p:cNvPr id="4" name="Slide Number Placeholder 3"/>
          <p:cNvSpPr>
            <a:spLocks noGrp="1"/>
          </p:cNvSpPr>
          <p:nvPr>
            <p:ph type="sldNum" sz="quarter" idx="5"/>
          </p:nvPr>
        </p:nvSpPr>
        <p:spPr/>
        <p:txBody>
          <a:bodyPr/>
          <a:lstStyle/>
          <a:p>
            <a:fld id="{2ED6EDB5-A1F8-4937-82BF-DF8B23A498A4}" type="slidenum">
              <a:rPr lang="es-ES" smtClean="0"/>
              <a:t>28</a:t>
            </a:fld>
            <a:endParaRPr lang="es-E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ED6EDB5-A1F8-4937-82BF-DF8B23A498A4}" type="slidenum">
              <a:rPr lang="es-ES" smtClean="0"/>
              <a:t>29</a:t>
            </a:fld>
            <a:endParaRPr lang="es-E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ED6EDB5-A1F8-4937-82BF-DF8B23A498A4}" type="slidenum">
              <a:rPr lang="es-ES" smtClean="0"/>
              <a:t>30</a:t>
            </a:fld>
            <a:endParaRPr lang="es-E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124530"/>
            <a:ext cx="9144000" cy="2387600"/>
          </a:xfrm>
        </p:spPr>
        <p:txBody>
          <a:bodyPr anchor="b">
            <a:normAutofit/>
          </a:bodyPr>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fld id="{BA6F75B3-24D3-41A6-83E4-A83039358631}" type="datetimeFigureOut">
              <a:rPr lang="es-ES" smtClean="0"/>
              <a:t>08/09/2017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A58774A-D098-45B5-8825-3694B0A047F8}" type="slidenum">
              <a:rPr lang="es-ES" smtClean="0"/>
              <a:t>‹Nº›</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hasCustomPrompt="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A6F75B3-24D3-41A6-83E4-A83039358631}" type="datetimeFigureOut">
              <a:rPr lang="es-ES" smtClean="0"/>
              <a:t>08/09/2017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A58774A-D098-45B5-8825-3694B0A047F8}" type="slidenum">
              <a:rPr lang="es-ES" smtClean="0"/>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8724900" y="360362"/>
            <a:ext cx="2628900" cy="5811838"/>
          </a:xfrm>
        </p:spPr>
        <p:txBody>
          <a:bodyPr vert="eaVert"/>
          <a:lstStyle/>
          <a:p>
            <a:r>
              <a:rPr lang="es-ES"/>
              <a:t>Haga clic para modificar el estilo de título del patrón</a:t>
            </a:r>
            <a:endParaRPr lang="en-US"/>
          </a:p>
        </p:txBody>
      </p:sp>
      <p:sp>
        <p:nvSpPr>
          <p:cNvPr id="3" name="Vertical Text Placeholder 2"/>
          <p:cNvSpPr>
            <a:spLocks noGrp="1"/>
          </p:cNvSpPr>
          <p:nvPr>
            <p:ph type="body" orient="vert" idx="1" hasCustomPrompt="1"/>
          </p:nvPr>
        </p:nvSpPr>
        <p:spPr>
          <a:xfrm>
            <a:off x="838200" y="360362"/>
            <a:ext cx="7734300" cy="5811837"/>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BA6F75B3-24D3-41A6-83E4-A83039358631}" type="datetimeFigureOut">
              <a:rPr lang="es-ES" smtClean="0"/>
              <a:t>08/09/2017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A58774A-D098-45B5-8825-3694B0A047F8}" type="slidenum">
              <a:rPr lang="es-ES" smtClean="0"/>
              <a:t>‹Nº›</a:t>
            </a:fld>
            <a:endParaRPr lang="es-E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fld id="{BA6F75B3-24D3-41A6-83E4-A83039358631}" type="datetimeFigureOut">
              <a:rPr lang="es-ES" smtClean="0"/>
              <a:t>08/09/2017</a:t>
            </a:fld>
            <a:endParaRPr lang="es-ES"/>
          </a:p>
        </p:txBody>
      </p:sp>
      <p:sp>
        <p:nvSpPr>
          <p:cNvPr id="5" name="Footer Placeholder 4"/>
          <p:cNvSpPr>
            <a:spLocks noGrp="1"/>
          </p:cNvSpPr>
          <p:nvPr>
            <p:ph type="ftr" sz="quarter" idx="11"/>
          </p:nvPr>
        </p:nvSpPr>
        <p:spPr>
          <a:xfrm>
            <a:off x="5332412" y="5883275"/>
            <a:ext cx="4324044" cy="365125"/>
          </a:xfrm>
        </p:spPr>
        <p:txBody>
          <a:bodyPr/>
          <a:lstStyle/>
          <a:p>
            <a:endParaRPr lang="es-ES"/>
          </a:p>
        </p:txBody>
      </p:sp>
      <p:sp>
        <p:nvSpPr>
          <p:cNvPr id="6" name="Slide Number Placeholder 5"/>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23373749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A6F75B3-24D3-41A6-83E4-A83039358631}" type="datetimeFigureOut">
              <a:rPr lang="es-ES" smtClean="0"/>
              <a:t>08/09/2017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a:xfrm>
            <a:off x="10951856" y="5867131"/>
            <a:ext cx="551167" cy="365125"/>
          </a:xfrm>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2894946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A6F75B3-24D3-41A6-83E4-A83039358631}" type="datetimeFigureOut">
              <a:rPr lang="es-ES" smtClean="0"/>
              <a:t>08/09/2017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26733925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A6F75B3-24D3-41A6-83E4-A83039358631}" type="datetimeFigureOut">
              <a:rPr lang="es-ES" smtClean="0"/>
              <a:t>08/09/2017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31932636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A6F75B3-24D3-41A6-83E4-A83039358631}" type="datetimeFigureOut">
              <a:rPr lang="es-ES" smtClean="0"/>
              <a:t>08/09/2017</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23332628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A6F75B3-24D3-41A6-83E4-A83039358631}" type="datetimeFigureOut">
              <a:rPr lang="es-ES" smtClean="0"/>
              <a:t>08/09/2017</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17348371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6F75B3-24D3-41A6-83E4-A83039358631}" type="datetimeFigureOut">
              <a:rPr lang="es-ES" smtClean="0"/>
              <a:t>08/09/2017</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22433754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BA6F75B3-24D3-41A6-83E4-A83039358631}" type="datetimeFigureOut">
              <a:rPr lang="es-ES" smtClean="0"/>
              <a:t>08/09/2017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493218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s-ES"/>
              <a:t>Haga clic para modificar el estilo de título del patrón</a:t>
            </a:r>
            <a:endParaRPr lang="en-US" dirty="0"/>
          </a:p>
        </p:txBody>
      </p:sp>
      <p:sp>
        <p:nvSpPr>
          <p:cNvPr id="3" name="Content Placeholder 2"/>
          <p:cNvSpPr>
            <a:spLocks noGrp="1"/>
          </p:cNvSpPr>
          <p:nvPr>
            <p:ph idx="1" hasCustomPrompt="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A6F75B3-24D3-41A6-83E4-A83039358631}" type="datetimeFigureOut">
              <a:rPr lang="es-ES" smtClean="0"/>
              <a:t>08/09/2017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A58774A-D098-45B5-8825-3694B0A047F8}" type="slidenum">
              <a:rPr lang="es-ES" smtClean="0"/>
              <a:t>‹Nº›</a:t>
            </a:fld>
            <a:endParaRPr lang="es-E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s-ES"/>
              <a:t>Haga clic para modificar el estilo de título del patrón</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BA6F75B3-24D3-41A6-83E4-A83039358631}" type="datetimeFigureOut">
              <a:rPr lang="es-ES" smtClean="0"/>
              <a:t>08/09/2017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11219258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BA6F75B3-24D3-41A6-83E4-A83039358631}" type="datetimeFigureOut">
              <a:rPr lang="es-ES" smtClean="0"/>
              <a:t>08/09/2017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8506116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A6F75B3-24D3-41A6-83E4-A83039358631}" type="datetimeFigureOut">
              <a:rPr lang="es-ES" smtClean="0"/>
              <a:t>08/09/2017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16501780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el estilo de texto del patrón</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A6F75B3-24D3-41A6-83E4-A83039358631}" type="datetimeFigureOut">
              <a:rPr lang="es-ES" smtClean="0"/>
              <a:t>08/09/2017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20193206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A6F75B3-24D3-41A6-83E4-A83039358631}" type="datetimeFigureOut">
              <a:rPr lang="es-ES" smtClean="0"/>
              <a:t>08/09/2017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12168499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s-ES"/>
              <a:t>Editar el estilo de texto del patrón</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A6F75B3-24D3-41A6-83E4-A83039358631}" type="datetimeFigureOut">
              <a:rPr lang="es-ES" smtClean="0"/>
              <a:t>08/09/2017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3795022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s-ES"/>
              <a:t>Editar el estilo de texto del patrón</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A6F75B3-24D3-41A6-83E4-A83039358631}" type="datetimeFigureOut">
              <a:rPr lang="es-ES" smtClean="0"/>
              <a:t>08/09/2017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39602968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A6F75B3-24D3-41A6-83E4-A83039358631}" type="datetimeFigureOut">
              <a:rPr lang="es-ES" smtClean="0"/>
              <a:t>08/09/2017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39410168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A6F75B3-24D3-41A6-83E4-A83039358631}" type="datetimeFigureOut">
              <a:rPr lang="es-ES" smtClean="0"/>
              <a:t>08/09/2017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4017887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712423"/>
            <a:ext cx="10515600" cy="2851208"/>
          </a:xfrm>
        </p:spPr>
        <p:txBody>
          <a:bodyPr anchor="b">
            <a:normAutofit/>
          </a:bodyPr>
          <a:lstStyle>
            <a:lvl1pPr>
              <a:defRPr sz="6000" b="0"/>
            </a:lvl1pPr>
          </a:lstStyle>
          <a:p>
            <a:r>
              <a:rPr lang="es-ES"/>
              <a:t>Haga clic para modificar el estilo de título del patrón</a:t>
            </a:r>
            <a:endParaRPr lang="en-US" dirty="0"/>
          </a:p>
        </p:txBody>
      </p:sp>
      <p:sp>
        <p:nvSpPr>
          <p:cNvPr id="3" name="Text Placeholder 2"/>
          <p:cNvSpPr>
            <a:spLocks noGrp="1"/>
          </p:cNvSpPr>
          <p:nvPr>
            <p:ph type="body" idx="1" hasCustomPrompt="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A6F75B3-24D3-41A6-83E4-A83039358631}" type="datetimeFigureOut">
              <a:rPr lang="es-ES" smtClean="0"/>
              <a:t>08/09/2017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A58774A-D098-45B5-8825-3694B0A047F8}" type="slidenum">
              <a:rPr lang="es-ES" smtClean="0"/>
              <a:t>‹Nº›</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hasCustomPrompt="1"/>
          </p:nvPr>
        </p:nvSpPr>
        <p:spPr>
          <a:xfrm>
            <a:off x="845127" y="1828800"/>
            <a:ext cx="5181600" cy="435133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hasCustomPrompt="1"/>
          </p:nvPr>
        </p:nvSpPr>
        <p:spPr>
          <a:xfrm>
            <a:off x="6172200" y="1828800"/>
            <a:ext cx="5181600" cy="435133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A6F75B3-24D3-41A6-83E4-A83039358631}" type="datetimeFigureOut">
              <a:rPr lang="es-ES" smtClean="0"/>
              <a:t>08/09/2017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8A58774A-D098-45B5-8825-3694B0A047F8}" type="slidenum">
              <a:rPr lang="es-ES" smtClean="0"/>
              <a:t>‹Nº›</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hasCustomPrompt="1"/>
          </p:nvPr>
        </p:nvSpPr>
        <p:spPr>
          <a:xfrm>
            <a:off x="845127" y="2507550"/>
            <a:ext cx="5156200" cy="3680525"/>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hasCustomPrompt="1"/>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hasCustomPrompt="1"/>
          </p:nvPr>
        </p:nvSpPr>
        <p:spPr>
          <a:xfrm>
            <a:off x="6172200" y="2507550"/>
            <a:ext cx="5181601" cy="3680525"/>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BA6F75B3-24D3-41A6-83E4-A83039358631}" type="datetimeFigureOut">
              <a:rPr lang="es-ES" smtClean="0"/>
              <a:t>08/09/2017</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8A58774A-D098-45B5-8825-3694B0A047F8}" type="slidenum">
              <a:rPr lang="es-ES" smtClean="0"/>
              <a:t>‹Nº›</a:t>
            </a:fld>
            <a:endParaRPr lang="es-ES"/>
          </a:p>
        </p:txBody>
      </p:sp>
      <p:sp>
        <p:nvSpPr>
          <p:cNvPr id="10" name="Title 9"/>
          <p:cNvSpPr>
            <a:spLocks noGrp="1"/>
          </p:cNvSpPr>
          <p:nvPr>
            <p:ph type="title" hasCustomPrompt="1"/>
          </p:nvPr>
        </p:nvSpPr>
        <p:spPr/>
        <p:txBody>
          <a:bodyPr/>
          <a:lstStyle/>
          <a:p>
            <a:r>
              <a:rPr lang="es-ES"/>
              <a:t>Haga clic para modificar el estilo de título del patrón</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olo el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A6F75B3-24D3-41A6-83E4-A83039358631}" type="datetimeFigureOut">
              <a:rPr lang="es-ES" smtClean="0"/>
              <a:t>08/09/2017</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8A58774A-D098-45B5-8825-3694B0A047F8}" type="slidenum">
              <a:rPr lang="es-ES" smtClean="0"/>
              <a:t>‹Nº›</a:t>
            </a:fld>
            <a:endParaRPr lang="es-ES"/>
          </a:p>
        </p:txBody>
      </p:sp>
      <p:sp>
        <p:nvSpPr>
          <p:cNvPr id="6" name="Title 5"/>
          <p:cNvSpPr>
            <a:spLocks noGrp="1"/>
          </p:cNvSpPr>
          <p:nvPr>
            <p:ph type="title" hasCustomPrompt="1"/>
          </p:nvPr>
        </p:nvSpPr>
        <p:spPr/>
        <p:txBody>
          <a:bodyPr/>
          <a:lstStyle/>
          <a:p>
            <a:r>
              <a:rPr lang="es-ES"/>
              <a:t>Haga clic para modificar el estilo de título del patrón</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6F75B3-24D3-41A6-83E4-A83039358631}" type="datetimeFigureOut">
              <a:rPr lang="es-ES" smtClean="0"/>
              <a:t>08/09/2017</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8A58774A-D098-45B5-8825-3694B0A047F8}" type="slidenum">
              <a:rPr lang="es-ES" smtClean="0"/>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41248" y="457200"/>
            <a:ext cx="3931920" cy="1600197"/>
          </a:xfrm>
        </p:spPr>
        <p:txBody>
          <a:bodyPr anchor="b">
            <a:normAutofit/>
          </a:bodyPr>
          <a:lstStyle>
            <a:lvl1pPr>
              <a:defRPr sz="3200" b="0"/>
            </a:lvl1pPr>
          </a:lstStyle>
          <a:p>
            <a:r>
              <a:rPr lang="es-ES"/>
              <a:t>Haga clic para modificar el estilo de título del patrón</a:t>
            </a:r>
            <a:endParaRPr lang="en-US" dirty="0"/>
          </a:p>
        </p:txBody>
      </p:sp>
      <p:sp>
        <p:nvSpPr>
          <p:cNvPr id="3" name="Content Placeholder 2"/>
          <p:cNvSpPr>
            <a:spLocks noGrp="1"/>
          </p:cNvSpPr>
          <p:nvPr>
            <p:ph idx="1" hasCustomPrompt="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hasCustomPrompt="1"/>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BA6F75B3-24D3-41A6-83E4-A83039358631}" type="datetimeFigureOut">
              <a:rPr lang="es-ES" smtClean="0"/>
              <a:t>08/09/2017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8A58774A-D098-45B5-8825-3694B0A047F8}" type="slidenum">
              <a:rPr lang="es-ES" smtClean="0"/>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41248" y="457200"/>
            <a:ext cx="3931920" cy="1600200"/>
          </a:xfrm>
        </p:spPr>
        <p:txBody>
          <a:bodyPr anchor="b">
            <a:normAutofit/>
          </a:bodyPr>
          <a:lstStyle>
            <a:lvl1pPr>
              <a:defRPr sz="3200" b="0"/>
            </a:lvl1pPr>
          </a:lstStyle>
          <a:p>
            <a:r>
              <a:rPr lang="es-ES"/>
              <a:t>Haga clic para modificar el estilo de título del patrón</a:t>
            </a:r>
            <a:endParaRPr lang="en-US" dirty="0"/>
          </a:p>
        </p:txBody>
      </p:sp>
      <p:sp>
        <p:nvSpPr>
          <p:cNvPr id="3" name="Picture Placeholder 2"/>
          <p:cNvSpPr>
            <a:spLocks noGrp="1"/>
          </p:cNvSpPr>
          <p:nvPr>
            <p:ph type="pic" idx="1" hasCustomPrompt="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hasCustomPrompt="1"/>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BA6F75B3-24D3-41A6-83E4-A83039358631}" type="datetimeFigureOut">
              <a:rPr lang="es-ES" smtClean="0"/>
              <a:t>08/09/2017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8A58774A-D098-45B5-8825-3694B0A047F8}" type="slidenum">
              <a:rPr lang="es-ES" smtClean="0"/>
              <a:t>‹Nº›</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BA6F75B3-24D3-41A6-83E4-A83039358631}" type="datetimeFigureOut">
              <a:rPr lang="es-ES" smtClean="0"/>
              <a:t>08/09/2017</a:t>
            </a:fld>
            <a:endParaRPr lang="es-E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s-E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8A58774A-D098-45B5-8825-3694B0A047F8}" type="slidenum">
              <a:rPr lang="es-ES" smtClean="0"/>
              <a:t>‹Nº›</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A6F75B3-24D3-41A6-83E4-A83039358631}" type="datetimeFigureOut">
              <a:rPr lang="es-ES" smtClean="0"/>
              <a:t>08/09/2017</a:t>
            </a:fld>
            <a:endParaRPr lang="es-E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s-E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A58774A-D098-45B5-8825-3694B0A047F8}" type="slidenum">
              <a:rPr lang="es-ES" smtClean="0"/>
              <a:t>‹Nº›</a:t>
            </a:fld>
            <a:endParaRPr lang="es-ES"/>
          </a:p>
        </p:txBody>
      </p:sp>
    </p:spTree>
    <p:extLst>
      <p:ext uri="{BB962C8B-B14F-4D97-AF65-F5344CB8AC3E}">
        <p14:creationId xmlns:p14="http://schemas.microsoft.com/office/powerpoint/2010/main" val="30046553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image" Target="../media/image41.png"/><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5.xml"/><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6.xml"/><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8.xml"/><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fontScale="90000"/>
          </a:bodyPr>
          <a:lstStyle/>
          <a:p>
            <a:r>
              <a:rPr lang="es-ES" dirty="0"/>
              <a:t>Perfiles, Políticas de Contraseñas, Privilegios y Roles</a:t>
            </a:r>
          </a:p>
        </p:txBody>
      </p:sp>
      <p:sp>
        <p:nvSpPr>
          <p:cNvPr id="3" name="Subtítulo 2"/>
          <p:cNvSpPr>
            <a:spLocks noGrp="1"/>
          </p:cNvSpPr>
          <p:nvPr>
            <p:ph type="subTitle" idx="1"/>
          </p:nvPr>
        </p:nvSpPr>
        <p:spPr/>
        <p:txBody>
          <a:bodyPr/>
          <a:lstStyle/>
          <a:p>
            <a:r>
              <a:rPr lang="es-ES" dirty="0" err="1"/>
              <a:t>Jhon</a:t>
            </a:r>
            <a:r>
              <a:rPr lang="es-ES" dirty="0"/>
              <a:t> Edisson Villarreal Padilla</a:t>
            </a:r>
          </a:p>
          <a:p>
            <a:r>
              <a:rPr lang="es-ES" dirty="0"/>
              <a:t>jhon-villareal@correo.usa.edu.co</a:t>
            </a:r>
          </a:p>
        </p:txBody>
      </p:sp>
      <p:pic>
        <p:nvPicPr>
          <p:cNvPr id="1026" name="Picture 2" descr="Resultado de imagen para politicas de contraseñas">
            <a:extLst>
              <a:ext uri="{FF2B5EF4-FFF2-40B4-BE49-F238E27FC236}">
                <a16:creationId xmlns:a16="http://schemas.microsoft.com/office/drawing/2014/main" id="{5B2D3E89-DCC3-4434-B11F-75477B933B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9664" y="3846194"/>
            <a:ext cx="2181225" cy="22945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37177" y="280447"/>
            <a:ext cx="10018713" cy="1752599"/>
          </a:xfrm>
        </p:spPr>
        <p:txBody>
          <a:bodyPr/>
          <a:lstStyle/>
          <a:p>
            <a:r>
              <a:rPr lang="es-ES" dirty="0"/>
              <a:t>Creando Perfiles en Oracle</a:t>
            </a:r>
          </a:p>
        </p:txBody>
      </p:sp>
      <p:pic>
        <p:nvPicPr>
          <p:cNvPr id="5" name="Marcador de contenido 4" descr="Imagen que contiene captura de pantalla, texto&#10;&#10;Descripción generada con confianza alta"/>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49651" y="1710176"/>
            <a:ext cx="9506239" cy="4527972"/>
          </a:xfr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16665" y="0"/>
            <a:ext cx="10018713" cy="1752599"/>
          </a:xfrm>
        </p:spPr>
        <p:txBody>
          <a:bodyPr/>
          <a:lstStyle/>
          <a:p>
            <a:r>
              <a:rPr lang="es-ES" dirty="0"/>
              <a:t>Creando Perfiles en Oracle</a:t>
            </a:r>
          </a:p>
        </p:txBody>
      </p:sp>
      <p:pic>
        <p:nvPicPr>
          <p:cNvPr id="7" name="Marcador de contenido 6" descr="Imagen que contiene texto&#10;&#10;Descripción generada con confianza muy alta"/>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06772" y="1343861"/>
            <a:ext cx="6344238" cy="5208954"/>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Creando Perfiles en Oracle</a:t>
            </a:r>
          </a:p>
        </p:txBody>
      </p:sp>
      <p:sp>
        <p:nvSpPr>
          <p:cNvPr id="4" name="Marcador de contenido 3"/>
          <p:cNvSpPr>
            <a:spLocks noGrp="1"/>
          </p:cNvSpPr>
          <p:nvPr>
            <p:ph idx="1"/>
          </p:nvPr>
        </p:nvSpPr>
        <p:spPr/>
        <p:txBody>
          <a:bodyPr>
            <a:normAutofit fontScale="85000" lnSpcReduction="20000"/>
          </a:bodyPr>
          <a:lstStyle/>
          <a:p>
            <a:pPr marL="0" indent="0">
              <a:buNone/>
            </a:pPr>
            <a:r>
              <a:rPr lang="en-US" dirty="0"/>
              <a:t>SQL&gt; ALTER PROFILE CH04_PROF</a:t>
            </a:r>
          </a:p>
          <a:p>
            <a:pPr marL="0" indent="0">
              <a:buNone/>
            </a:pPr>
            <a:r>
              <a:rPr lang="en-US" dirty="0"/>
              <a:t>  2     LIMIT </a:t>
            </a:r>
            <a:r>
              <a:rPr lang="en-US" dirty="0" err="1"/>
              <a:t>IDLE_TIME</a:t>
            </a:r>
            <a:r>
              <a:rPr lang="en-US" dirty="0"/>
              <a:t>  30</a:t>
            </a:r>
          </a:p>
          <a:p>
            <a:pPr marL="0" indent="0">
              <a:buNone/>
            </a:pPr>
            <a:r>
              <a:rPr lang="en-US" dirty="0"/>
              <a:t>  3  /</a:t>
            </a:r>
          </a:p>
          <a:p>
            <a:pPr marL="0" indent="0">
              <a:buNone/>
            </a:pPr>
            <a:r>
              <a:rPr lang="en-US" dirty="0"/>
              <a:t>Profile altered.</a:t>
            </a:r>
          </a:p>
          <a:p>
            <a:pPr marL="0" indent="0">
              <a:buNone/>
            </a:pPr>
            <a:endParaRPr lang="en-US" dirty="0"/>
          </a:p>
          <a:p>
            <a:pPr marL="0" indent="0">
              <a:buNone/>
            </a:pPr>
            <a:r>
              <a:rPr lang="es-ES" dirty="0"/>
              <a:t>SQL&gt; ALTER </a:t>
            </a:r>
            <a:r>
              <a:rPr lang="es-ES" dirty="0" err="1"/>
              <a:t>USER</a:t>
            </a:r>
            <a:r>
              <a:rPr lang="es-ES" dirty="0"/>
              <a:t> </a:t>
            </a:r>
            <a:r>
              <a:rPr lang="es-ES" dirty="0" err="1"/>
              <a:t>SAFYOUNI</a:t>
            </a:r>
            <a:r>
              <a:rPr lang="es-ES" dirty="0"/>
              <a:t> </a:t>
            </a:r>
            <a:r>
              <a:rPr lang="es-ES" dirty="0" err="1"/>
              <a:t>PROFILE</a:t>
            </a:r>
            <a:r>
              <a:rPr lang="es-ES" dirty="0"/>
              <a:t> CH04_PROF</a:t>
            </a:r>
          </a:p>
          <a:p>
            <a:pPr marL="0" indent="0">
              <a:buNone/>
            </a:pPr>
            <a:r>
              <a:rPr lang="es-ES" dirty="0"/>
              <a:t>  2  /</a:t>
            </a:r>
          </a:p>
          <a:p>
            <a:pPr marL="0" indent="0">
              <a:buNone/>
            </a:pPr>
            <a:r>
              <a:rPr lang="es-ES" dirty="0" err="1"/>
              <a:t>User</a:t>
            </a:r>
            <a:r>
              <a:rPr lang="es-ES" dirty="0"/>
              <a:t> </a:t>
            </a:r>
            <a:r>
              <a:rPr lang="es-ES" dirty="0" err="1"/>
              <a:t>altered</a:t>
            </a:r>
            <a:r>
              <a:rPr lang="es-ES" dirty="0"/>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84312" y="563251"/>
            <a:ext cx="10018713" cy="879049"/>
          </a:xfrm>
        </p:spPr>
        <p:txBody>
          <a:bodyPr/>
          <a:lstStyle/>
          <a:p>
            <a:r>
              <a:rPr lang="es-ES" dirty="0"/>
              <a:t>Creando Perfiles en Oracle</a:t>
            </a:r>
          </a:p>
        </p:txBody>
      </p:sp>
      <p:pic>
        <p:nvPicPr>
          <p:cNvPr id="6" name="Marcador de contenido 5" descr="Imagen que contiene captura de pantalla&#10;&#10;Descripción generada con confianza muy alta"/>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96340" y="1781667"/>
            <a:ext cx="9006447" cy="4301764"/>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08896" y="308729"/>
            <a:ext cx="10018713" cy="973318"/>
          </a:xfrm>
        </p:spPr>
        <p:txBody>
          <a:bodyPr/>
          <a:lstStyle/>
          <a:p>
            <a:r>
              <a:rPr lang="es-ES" dirty="0"/>
              <a:t>Creando Perfiles en Oracle</a:t>
            </a:r>
          </a:p>
        </p:txBody>
      </p:sp>
      <p:pic>
        <p:nvPicPr>
          <p:cNvPr id="7" name="Marcador de contenido 6" descr="Imagen que contiene texto&#10;&#10;Descripción generada con confianza muy alta"/>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18235" y="1282047"/>
            <a:ext cx="6439182" cy="5329270"/>
          </a:xfr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46604" y="205032"/>
            <a:ext cx="10018713" cy="615099"/>
          </a:xfrm>
        </p:spPr>
        <p:txBody>
          <a:bodyPr>
            <a:normAutofit fontScale="90000"/>
          </a:bodyPr>
          <a:lstStyle/>
          <a:p>
            <a:r>
              <a:rPr lang="es-ES" dirty="0"/>
              <a:t>Creando Perfiles en Oracle</a:t>
            </a:r>
          </a:p>
        </p:txBody>
      </p:sp>
      <p:pic>
        <p:nvPicPr>
          <p:cNvPr id="4" name="Picture 3" descr="S14319_04_f0002"/>
          <p:cNvPicPr>
            <a:picLocks noChangeAspect="1"/>
          </p:cNvPicPr>
          <p:nvPr/>
        </p:nvPicPr>
        <p:blipFill>
          <a:blip r:embed="rId2"/>
          <a:stretch>
            <a:fillRect/>
          </a:stretch>
        </p:blipFill>
        <p:spPr>
          <a:xfrm>
            <a:off x="3952574" y="820131"/>
            <a:ext cx="5332828" cy="594291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Resultado de imagen para mysql">
            <a:extLst>
              <a:ext uri="{FF2B5EF4-FFF2-40B4-BE49-F238E27FC236}">
                <a16:creationId xmlns:a16="http://schemas.microsoft.com/office/drawing/2014/main" id="{7BD94F51-AAF4-4BB2-8C5F-37ECBE9B22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66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3005669" y="-16933"/>
            <a:ext cx="9220200" cy="6891867"/>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 name="connsiteX0" fmla="*/ 8382001 w 10295468"/>
              <a:gd name="connsiteY0" fmla="*/ 8466 h 6883400"/>
              <a:gd name="connsiteX1" fmla="*/ 7738534 w 10295468"/>
              <a:gd name="connsiteY1" fmla="*/ 2573866 h 6883400"/>
              <a:gd name="connsiteX2" fmla="*/ 10295468 w 10295468"/>
              <a:gd name="connsiteY2" fmla="*/ 6874933 h 6883400"/>
              <a:gd name="connsiteX3" fmla="*/ 2954868 w 10295468"/>
              <a:gd name="connsiteY3" fmla="*/ 6883400 h 6883400"/>
              <a:gd name="connsiteX4" fmla="*/ 0 w 10295468"/>
              <a:gd name="connsiteY4" fmla="*/ 0 h 6883400"/>
              <a:gd name="connsiteX5" fmla="*/ 8382001 w 10295468"/>
              <a:gd name="connsiteY5" fmla="*/ 8466 h 6883400"/>
              <a:gd name="connsiteX0" fmla="*/ 8382001 w 10295468"/>
              <a:gd name="connsiteY0" fmla="*/ 8466 h 6891867"/>
              <a:gd name="connsiteX1" fmla="*/ 7738534 w 10295468"/>
              <a:gd name="connsiteY1" fmla="*/ 2573866 h 6891867"/>
              <a:gd name="connsiteX2" fmla="*/ 10295468 w 10295468"/>
              <a:gd name="connsiteY2" fmla="*/ 6874933 h 6891867"/>
              <a:gd name="connsiteX3" fmla="*/ 16935 w 10295468"/>
              <a:gd name="connsiteY3" fmla="*/ 6891867 h 6891867"/>
              <a:gd name="connsiteX4" fmla="*/ 0 w 10295468"/>
              <a:gd name="connsiteY4" fmla="*/ 0 h 6891867"/>
              <a:gd name="connsiteX5" fmla="*/ 8382001 w 10295468"/>
              <a:gd name="connsiteY5" fmla="*/ 8466 h 6891867"/>
              <a:gd name="connsiteX0" fmla="*/ 8382001 w 8382001"/>
              <a:gd name="connsiteY0" fmla="*/ 8466 h 6891867"/>
              <a:gd name="connsiteX1" fmla="*/ 7738534 w 8382001"/>
              <a:gd name="connsiteY1" fmla="*/ 2573866 h 6891867"/>
              <a:gd name="connsiteX2" fmla="*/ 7340602 w 8382001"/>
              <a:gd name="connsiteY2" fmla="*/ 6883400 h 6891867"/>
              <a:gd name="connsiteX3" fmla="*/ 16935 w 8382001"/>
              <a:gd name="connsiteY3" fmla="*/ 6891867 h 6891867"/>
              <a:gd name="connsiteX4" fmla="*/ 0 w 8382001"/>
              <a:gd name="connsiteY4" fmla="*/ 0 h 6891867"/>
              <a:gd name="connsiteX5" fmla="*/ 8382001 w 8382001"/>
              <a:gd name="connsiteY5" fmla="*/ 8466 h 6891867"/>
              <a:gd name="connsiteX0" fmla="*/ 8382001 w 9220200"/>
              <a:gd name="connsiteY0" fmla="*/ 8466 h 6891867"/>
              <a:gd name="connsiteX1" fmla="*/ 9220200 w 9220200"/>
              <a:gd name="connsiteY1" fmla="*/ 5350932 h 6891867"/>
              <a:gd name="connsiteX2" fmla="*/ 7340602 w 9220200"/>
              <a:gd name="connsiteY2" fmla="*/ 6883400 h 6891867"/>
              <a:gd name="connsiteX3" fmla="*/ 16935 w 9220200"/>
              <a:gd name="connsiteY3" fmla="*/ 6891867 h 6891867"/>
              <a:gd name="connsiteX4" fmla="*/ 0 w 9220200"/>
              <a:gd name="connsiteY4" fmla="*/ 0 h 6891867"/>
              <a:gd name="connsiteX5" fmla="*/ 8382001 w 9220200"/>
              <a:gd name="connsiteY5" fmla="*/ 8466 h 6891867"/>
              <a:gd name="connsiteX0" fmla="*/ 8382001 w 9220200"/>
              <a:gd name="connsiteY0" fmla="*/ 8466 h 6891867"/>
              <a:gd name="connsiteX1" fmla="*/ 9220200 w 9220200"/>
              <a:gd name="connsiteY1" fmla="*/ 5350932 h 6891867"/>
              <a:gd name="connsiteX2" fmla="*/ 7298269 w 9220200"/>
              <a:gd name="connsiteY2" fmla="*/ 6883400 h 6891867"/>
              <a:gd name="connsiteX3" fmla="*/ 16935 w 9220200"/>
              <a:gd name="connsiteY3" fmla="*/ 6891867 h 6891867"/>
              <a:gd name="connsiteX4" fmla="*/ 0 w 9220200"/>
              <a:gd name="connsiteY4" fmla="*/ 0 h 6891867"/>
              <a:gd name="connsiteX5" fmla="*/ 8382001 w 9220200"/>
              <a:gd name="connsiteY5" fmla="*/ 8466 h 689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0200" h="6891867">
                <a:moveTo>
                  <a:pt x="8382001" y="8466"/>
                </a:moveTo>
                <a:lnTo>
                  <a:pt x="9220200" y="5350932"/>
                </a:lnTo>
                <a:lnTo>
                  <a:pt x="7298269" y="6883400"/>
                </a:lnTo>
                <a:lnTo>
                  <a:pt x="16935" y="6891867"/>
                </a:lnTo>
                <a:lnTo>
                  <a:pt x="0" y="0"/>
                </a:lnTo>
                <a:lnTo>
                  <a:pt x="8382001"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5" name="Group 74"/>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76" name="Freeform 6"/>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7" name="Freeform 7"/>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78" name="Freeform 8"/>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79" name="Freeform 9"/>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80" name="Freeform 10"/>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81" name="Freeform 11"/>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ítulo 1"/>
          <p:cNvSpPr>
            <a:spLocks noGrp="1"/>
          </p:cNvSpPr>
          <p:nvPr>
            <p:ph type="title"/>
          </p:nvPr>
        </p:nvSpPr>
        <p:spPr>
          <a:xfrm>
            <a:off x="3970867" y="558800"/>
            <a:ext cx="7535333" cy="1413933"/>
          </a:xfrm>
        </p:spPr>
        <p:txBody>
          <a:bodyPr>
            <a:normAutofit/>
          </a:bodyPr>
          <a:lstStyle/>
          <a:p>
            <a:r>
              <a:rPr lang="es-ES">
                <a:solidFill>
                  <a:schemeClr val="bg1"/>
                </a:solidFill>
              </a:rPr>
              <a:t>Creando Perfiles en </a:t>
            </a:r>
            <a:r>
              <a:rPr lang="x-none">
                <a:solidFill>
                  <a:schemeClr val="bg1"/>
                </a:solidFill>
              </a:rPr>
              <a:t>MySQL</a:t>
            </a:r>
          </a:p>
        </p:txBody>
      </p:sp>
      <p:sp>
        <p:nvSpPr>
          <p:cNvPr id="4" name="Marcador de contenido 3"/>
          <p:cNvSpPr>
            <a:spLocks noGrp="1"/>
          </p:cNvSpPr>
          <p:nvPr>
            <p:ph idx="1"/>
          </p:nvPr>
        </p:nvSpPr>
        <p:spPr>
          <a:xfrm>
            <a:off x="3970867" y="2048933"/>
            <a:ext cx="7532156" cy="3742267"/>
          </a:xfrm>
        </p:spPr>
        <p:txBody>
          <a:bodyPr>
            <a:normAutofit/>
          </a:bodyPr>
          <a:lstStyle/>
          <a:p>
            <a:pPr marL="0" indent="0" algn="ctr">
              <a:buNone/>
            </a:pPr>
            <a:r>
              <a:rPr lang="x-none" sz="2800" b="1" i="1" dirty="0">
                <a:solidFill>
                  <a:schemeClr val="bg1"/>
                </a:solidFill>
              </a:rPr>
              <a:t>En MySQL no existe el concepto de perfiles sin embargo se puede crear procedimientos almacenados para definir los mismos.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74" name="Rectangle 19"/>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2">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20"/>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2">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78" name="Freeform 6"/>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9" name="Freeform 7"/>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80" name="Freeform 8"/>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81" name="Freeform 9"/>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82" name="Freeform 10"/>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83" name="Freeform 11"/>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8194" name="Picture 2" descr="Resultado de imagen para políticas de contraseñas">
            <a:extLst>
              <a:ext uri="{FF2B5EF4-FFF2-40B4-BE49-F238E27FC236}">
                <a16:creationId xmlns:a16="http://schemas.microsoft.com/office/drawing/2014/main" id="{FB40A0BD-71CE-4702-A50E-7C5C29C053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211" t="9091" r="41770" b="-3"/>
          <a:stretch/>
        </p:blipFill>
        <p:spPr bwMode="auto">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noFill/>
          <a:ln w="38100">
            <a:noFill/>
          </a:ln>
          <a:effectLst/>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3962399" y="685800"/>
            <a:ext cx="7345891" cy="1413933"/>
          </a:xfrm>
        </p:spPr>
        <p:txBody>
          <a:bodyPr>
            <a:normAutofit/>
          </a:bodyPr>
          <a:lstStyle/>
          <a:p>
            <a:r>
              <a:rPr lang="x-none" dirty="0"/>
              <a:t>Diseñando e Implementando Pol</a:t>
            </a:r>
            <a:r>
              <a:rPr lang="es-CO" dirty="0"/>
              <a:t>í</a:t>
            </a:r>
            <a:r>
              <a:rPr lang="x-none" dirty="0"/>
              <a:t>ticas de Contraseñas</a:t>
            </a:r>
          </a:p>
        </p:txBody>
      </p:sp>
      <p:sp>
        <p:nvSpPr>
          <p:cNvPr id="4" name="Marcador de contenido 3"/>
          <p:cNvSpPr>
            <a:spLocks noGrp="1"/>
          </p:cNvSpPr>
          <p:nvPr>
            <p:ph idx="1"/>
          </p:nvPr>
        </p:nvSpPr>
        <p:spPr>
          <a:xfrm>
            <a:off x="3843867" y="2048933"/>
            <a:ext cx="7659156" cy="3742267"/>
          </a:xfrm>
        </p:spPr>
        <p:txBody>
          <a:bodyPr>
            <a:normAutofit/>
          </a:bodyPr>
          <a:lstStyle/>
          <a:p>
            <a:r>
              <a:rPr lang="x-none" dirty="0"/>
              <a:t>Entre más segura el clave el hacker se tendr</a:t>
            </a:r>
            <a:r>
              <a:rPr lang="es-CO" dirty="0"/>
              <a:t>á</a:t>
            </a:r>
            <a:r>
              <a:rPr lang="x-none" dirty="0"/>
              <a:t> que esforzar más.</a:t>
            </a:r>
          </a:p>
          <a:p>
            <a:r>
              <a:rPr lang="x-none" dirty="0"/>
              <a:t>La autenticación del usuario depende de una contraseña para asegurar la identidad de la cuenta de usuario.</a:t>
            </a:r>
          </a:p>
          <a:p>
            <a:r>
              <a:rPr lang="x-none" dirty="0"/>
              <a:t>En una llamada a un banco se solicita diferente información y la clave para verificar que la personas que est</a:t>
            </a:r>
            <a:r>
              <a:rPr lang="es-CO" dirty="0"/>
              <a:t>á</a:t>
            </a:r>
            <a:r>
              <a:rPr lang="x-none" dirty="0"/>
              <a:t> llamando es quien dice ser.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74" name="Rectangle 19"/>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2">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20"/>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2">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78" name="Freeform 6"/>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9" name="Freeform 7"/>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80" name="Freeform 8"/>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81" name="Freeform 9"/>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82" name="Freeform 10"/>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83" name="Freeform 11"/>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9218" name="Picture 2" descr="Resultado de imagen para políticas de contraseñas">
            <a:extLst>
              <a:ext uri="{FF2B5EF4-FFF2-40B4-BE49-F238E27FC236}">
                <a16:creationId xmlns:a16="http://schemas.microsoft.com/office/drawing/2014/main" id="{67BCC55B-903B-45AC-A8E1-ABBCEC8190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211" t="9091" r="41770" b="-3"/>
          <a:stretch/>
        </p:blipFill>
        <p:spPr bwMode="auto">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noFill/>
          <a:ln w="38100">
            <a:noFill/>
          </a:ln>
          <a:effectLst/>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3962399" y="685800"/>
            <a:ext cx="7345891" cy="1413933"/>
          </a:xfrm>
        </p:spPr>
        <p:txBody>
          <a:bodyPr>
            <a:normAutofit/>
          </a:bodyPr>
          <a:lstStyle/>
          <a:p>
            <a:r>
              <a:rPr lang="x-none" dirty="0"/>
              <a:t>Diseñando e Implementando Pol</a:t>
            </a:r>
            <a:r>
              <a:rPr lang="es-CO" dirty="0"/>
              <a:t>í</a:t>
            </a:r>
            <a:r>
              <a:rPr lang="x-none" dirty="0"/>
              <a:t>ticas de Contraseñas</a:t>
            </a:r>
          </a:p>
        </p:txBody>
      </p:sp>
      <p:sp>
        <p:nvSpPr>
          <p:cNvPr id="4" name="Marcador de contenido 3"/>
          <p:cNvSpPr>
            <a:spLocks noGrp="1"/>
          </p:cNvSpPr>
          <p:nvPr>
            <p:ph idx="1"/>
          </p:nvPr>
        </p:nvSpPr>
        <p:spPr>
          <a:xfrm>
            <a:off x="3843867" y="2048933"/>
            <a:ext cx="7659156" cy="3742267"/>
          </a:xfrm>
        </p:spPr>
        <p:txBody>
          <a:bodyPr>
            <a:normAutofit/>
          </a:bodyPr>
          <a:lstStyle/>
          <a:p>
            <a:r>
              <a:rPr lang="x-none" dirty="0"/>
              <a:t>El primer intento de un ataque es poder obtener la contraseña para as</a:t>
            </a:r>
            <a:r>
              <a:rPr lang="es-CO" dirty="0"/>
              <a:t>í</a:t>
            </a:r>
            <a:r>
              <a:rPr lang="x-none" dirty="0"/>
              <a:t> abrir las puertas de la red, la base de datos, los archivos etc.</a:t>
            </a:r>
          </a:p>
          <a:p>
            <a:r>
              <a:rPr lang="x-none" dirty="0"/>
              <a:t>En la empresas hoy en día es comun realizar campañas de concientización de los empleadossobre los métodos para la selección de contraseñas.</a:t>
            </a:r>
          </a:p>
          <a:p>
            <a:r>
              <a:rPr lang="x-none" dirty="0"/>
              <a:t>En una entidad financiera es casi que obligatoria eta capacitación el primer día.</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74" name="Rectangle 19"/>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2">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20"/>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2">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78" name="Freeform 6"/>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9" name="Freeform 7"/>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80" name="Freeform 8"/>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81" name="Freeform 9"/>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82" name="Freeform 10"/>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83" name="Freeform 11"/>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10242" name="Picture 2" descr="Resultado de imagen para políticas de contraseñas">
            <a:extLst>
              <a:ext uri="{FF2B5EF4-FFF2-40B4-BE49-F238E27FC236}">
                <a16:creationId xmlns:a16="http://schemas.microsoft.com/office/drawing/2014/main" id="{8C581A60-71CC-4C0B-87A4-F4A7ED5B9C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061" r="24219" b="-1"/>
          <a:stretch/>
        </p:blipFill>
        <p:spPr bwMode="auto">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noFill/>
          <a:ln w="38100">
            <a:noFill/>
          </a:ln>
          <a:effectLst/>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3962399" y="685800"/>
            <a:ext cx="7345891" cy="1413933"/>
          </a:xfrm>
        </p:spPr>
        <p:txBody>
          <a:bodyPr>
            <a:normAutofit/>
          </a:bodyPr>
          <a:lstStyle/>
          <a:p>
            <a:r>
              <a:rPr lang="x-none" dirty="0"/>
              <a:t>¿Que es una pol</a:t>
            </a:r>
            <a:r>
              <a:rPr lang="es-CO" dirty="0"/>
              <a:t>í</a:t>
            </a:r>
            <a:r>
              <a:rPr lang="x-none" dirty="0"/>
              <a:t>tica de contraseñas?</a:t>
            </a:r>
          </a:p>
        </p:txBody>
      </p:sp>
      <p:sp>
        <p:nvSpPr>
          <p:cNvPr id="4" name="Marcador de contenido 3"/>
          <p:cNvSpPr>
            <a:spLocks noGrp="1"/>
          </p:cNvSpPr>
          <p:nvPr>
            <p:ph idx="1"/>
          </p:nvPr>
        </p:nvSpPr>
        <p:spPr>
          <a:xfrm>
            <a:off x="3843867" y="2048933"/>
            <a:ext cx="7659156" cy="3742267"/>
          </a:xfrm>
        </p:spPr>
        <p:txBody>
          <a:bodyPr>
            <a:normAutofit/>
          </a:bodyPr>
          <a:lstStyle/>
          <a:p>
            <a:pPr marL="0" indent="0">
              <a:lnSpc>
                <a:spcPct val="90000"/>
              </a:lnSpc>
              <a:buNone/>
            </a:pPr>
            <a:r>
              <a:rPr lang="x-none" sz="2000" dirty="0"/>
              <a:t>Conjunto de directrices que mejoran la robustez de una contraseña y reduce la probabilidad de que se rompa. </a:t>
            </a:r>
          </a:p>
          <a:p>
            <a:pPr marL="0" indent="0">
              <a:lnSpc>
                <a:spcPct val="90000"/>
              </a:lnSpc>
              <a:buNone/>
            </a:pPr>
            <a:endParaRPr lang="x-none" sz="2000" dirty="0"/>
          </a:p>
          <a:p>
            <a:pPr marL="457200" indent="-457200">
              <a:lnSpc>
                <a:spcPct val="90000"/>
              </a:lnSpc>
            </a:pPr>
            <a:r>
              <a:rPr lang="x-none" sz="2000" dirty="0"/>
              <a:t>complejidad de la contraseña</a:t>
            </a:r>
          </a:p>
          <a:p>
            <a:pPr marL="457200" indent="-457200">
              <a:lnSpc>
                <a:spcPct val="90000"/>
              </a:lnSpc>
            </a:pPr>
            <a:r>
              <a:rPr lang="x-none" sz="2000" dirty="0"/>
              <a:t>la frecuencia de los cambios de contraseñas</a:t>
            </a:r>
          </a:p>
          <a:p>
            <a:pPr marL="457200" indent="-457200">
              <a:lnSpc>
                <a:spcPct val="90000"/>
              </a:lnSpc>
            </a:pPr>
            <a:r>
              <a:rPr lang="x-none" sz="2000" dirty="0"/>
              <a:t>la reutilización de contraseñas. </a:t>
            </a:r>
          </a:p>
          <a:p>
            <a:pPr marL="0" indent="0">
              <a:lnSpc>
                <a:spcPct val="90000"/>
              </a:lnSpc>
              <a:buNone/>
            </a:pPr>
            <a:endParaRPr lang="x-none" sz="2000" dirty="0"/>
          </a:p>
          <a:p>
            <a:pPr marL="0" indent="0">
              <a:lnSpc>
                <a:spcPct val="90000"/>
              </a:lnSpc>
              <a:buNone/>
            </a:pPr>
            <a:r>
              <a:rPr lang="x-none" sz="2000" dirty="0"/>
              <a:t>Estas directrices no sólo mejoran la protección de lacontraseña, sino que también establecen normas para que las instituciones aumenten la confianza de los empleados y del público en sus medidas de seguridad.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sultado de imagen para buscando casa">
            <a:extLst>
              <a:ext uri="{FF2B5EF4-FFF2-40B4-BE49-F238E27FC236}">
                <a16:creationId xmlns:a16="http://schemas.microsoft.com/office/drawing/2014/main" id="{F95B865F-0781-4706-9C0C-31971B4D86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5907" y="3109681"/>
            <a:ext cx="2717116" cy="1568416"/>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1484311" y="685800"/>
            <a:ext cx="10018713" cy="1185333"/>
          </a:xfrm>
        </p:spPr>
        <p:txBody>
          <a:bodyPr>
            <a:normAutofit/>
          </a:bodyPr>
          <a:lstStyle/>
          <a:p>
            <a:r>
              <a:rPr lang="es-ES" dirty="0"/>
              <a:t>Introducción</a:t>
            </a:r>
          </a:p>
        </p:txBody>
      </p:sp>
      <p:sp>
        <p:nvSpPr>
          <p:cNvPr id="3" name="Marcador de contenido 2"/>
          <p:cNvSpPr>
            <a:spLocks noGrp="1"/>
          </p:cNvSpPr>
          <p:nvPr>
            <p:ph idx="1"/>
          </p:nvPr>
        </p:nvSpPr>
        <p:spPr>
          <a:xfrm>
            <a:off x="1484311" y="1998133"/>
            <a:ext cx="6855356" cy="3793067"/>
          </a:xfrm>
        </p:spPr>
        <p:txBody>
          <a:bodyPr>
            <a:normAutofit/>
          </a:bodyPr>
          <a:lstStyle/>
          <a:p>
            <a:pPr marL="0" indent="0" algn="just">
              <a:buNone/>
            </a:pPr>
            <a:r>
              <a:rPr lang="es-ES" dirty="0"/>
              <a:t>Después de una larga búsqueda de la casa de sus sueños, usted y su pareja compra la casa perfecta. En el día del negocio, el propietario anterior le entrega la llave de la casa, y usted no puede esperar a mudarse. Al llegar el día finalmente llega, usted trabaja incansablemente para desempaquetar e instalarse. Una de las primeras cosas que se hace es cambiar el cerraduras de las puertas de modo que usted se sienta seguro en su nuevo hogar.</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74" name="Rectangle 19"/>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2">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20"/>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2">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78" name="Freeform 6"/>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9" name="Freeform 7"/>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80" name="Freeform 8"/>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81" name="Freeform 9"/>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82" name="Freeform 10"/>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83" name="Freeform 11"/>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11266" name="Picture 2" descr="Resultado de imagen para políticas de contraseñas">
            <a:extLst>
              <a:ext uri="{FF2B5EF4-FFF2-40B4-BE49-F238E27FC236}">
                <a16:creationId xmlns:a16="http://schemas.microsoft.com/office/drawing/2014/main" id="{4572E1C8-8413-4DBE-873D-D91FFE4BD8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396" t="9091" r="22748" b="-3"/>
          <a:stretch/>
        </p:blipFill>
        <p:spPr bwMode="auto">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noFill/>
          <a:ln w="38100">
            <a:noFill/>
          </a:ln>
          <a:effectLst/>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3962399" y="685800"/>
            <a:ext cx="7345891" cy="1413933"/>
          </a:xfrm>
        </p:spPr>
        <p:txBody>
          <a:bodyPr>
            <a:normAutofit/>
          </a:bodyPr>
          <a:lstStyle/>
          <a:p>
            <a:r>
              <a:rPr lang="x-none" dirty="0"/>
              <a:t>Importancia de una Pol</a:t>
            </a:r>
            <a:r>
              <a:rPr lang="es-CO" dirty="0"/>
              <a:t>í</a:t>
            </a:r>
            <a:r>
              <a:rPr lang="x-none" dirty="0"/>
              <a:t>tica de Contraseñas</a:t>
            </a:r>
          </a:p>
        </p:txBody>
      </p:sp>
      <p:sp>
        <p:nvSpPr>
          <p:cNvPr id="4" name="Marcador de contenido 3"/>
          <p:cNvSpPr>
            <a:spLocks noGrp="1"/>
          </p:cNvSpPr>
          <p:nvPr>
            <p:ph idx="1"/>
          </p:nvPr>
        </p:nvSpPr>
        <p:spPr>
          <a:xfrm>
            <a:off x="3843867" y="2048933"/>
            <a:ext cx="7659156" cy="3742267"/>
          </a:xfrm>
        </p:spPr>
        <p:txBody>
          <a:bodyPr>
            <a:normAutofit/>
          </a:bodyPr>
          <a:lstStyle/>
          <a:p>
            <a:pPr>
              <a:lnSpc>
                <a:spcPct val="90000"/>
              </a:lnSpc>
            </a:pPr>
            <a:r>
              <a:rPr lang="x-none" sz="2000" dirty="0"/>
              <a:t>Una empresa que no toma en serio las políticas de contraseñas es muy probable que sea vulnerable a los riesgos y violaciones de seguridad.</a:t>
            </a:r>
            <a:endParaRPr lang="x-none" sz="2000"/>
          </a:p>
          <a:p>
            <a:pPr>
              <a:lnSpc>
                <a:spcPct val="90000"/>
              </a:lnSpc>
            </a:pPr>
            <a:r>
              <a:rPr lang="x-none" sz="2000" dirty="0"/>
              <a:t>Cuando una empresa adopta una política de contraseñas, obliga a los empleados a cumplir con las directrices establecidas por la empresa y aumenta la conciencia de los empleados de la protección por contraseña.</a:t>
            </a:r>
            <a:endParaRPr lang="x-none" sz="2000"/>
          </a:p>
          <a:p>
            <a:pPr>
              <a:lnSpc>
                <a:spcPct val="90000"/>
              </a:lnSpc>
            </a:pPr>
            <a:r>
              <a:rPr lang="x-none" sz="2000" dirty="0"/>
              <a:t>Otro beneficio es que tener políticas sólidas de contraseñas ayuda a garantizar que una empresa no falla en las auditorías. Las auditorías se llevan a cabo para asegurar que la compañía está llevando a cabo las operaciones comerciales de una manera aceptable y para identificar las fallas operacionales y las riesgos de seguridad.</a:t>
            </a:r>
            <a:endParaRPr lang="x-none" sz="20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dirty="0"/>
              <a:t>Diseñando una Pol</a:t>
            </a:r>
            <a:r>
              <a:rPr lang="es-CO" dirty="0"/>
              <a:t>í</a:t>
            </a:r>
            <a:r>
              <a:rPr lang="x-none" dirty="0"/>
              <a:t>tica de Contraseñas</a:t>
            </a:r>
          </a:p>
        </p:txBody>
      </p:sp>
      <p:sp>
        <p:nvSpPr>
          <p:cNvPr id="4" name="Marcador de contenido 3"/>
          <p:cNvSpPr>
            <a:spLocks noGrp="1"/>
          </p:cNvSpPr>
          <p:nvPr>
            <p:ph idx="1"/>
          </p:nvPr>
        </p:nvSpPr>
        <p:spPr>
          <a:xfrm>
            <a:off x="2375561" y="1852190"/>
            <a:ext cx="9045430" cy="2846925"/>
          </a:xfrm>
        </p:spPr>
        <p:txBody>
          <a:bodyPr>
            <a:normAutofit/>
          </a:bodyPr>
          <a:lstStyle/>
          <a:p>
            <a:pPr marL="342900" indent="-342900"/>
            <a:r>
              <a:rPr lang="x-none" dirty="0">
                <a:sym typeface="+mn-ea"/>
              </a:rPr>
              <a:t>Complejidad de la contraseña.</a:t>
            </a:r>
            <a:endParaRPr lang="x-none" dirty="0"/>
          </a:p>
          <a:p>
            <a:pPr marL="342900" indent="-342900"/>
            <a:r>
              <a:rPr lang="x-none" dirty="0"/>
              <a:t>Envejecimiento de la contraseña.</a:t>
            </a:r>
          </a:p>
          <a:p>
            <a:pPr marL="342900" indent="-342900"/>
            <a:r>
              <a:rPr lang="x-none" dirty="0"/>
              <a:t>Uso de la Contraseña.</a:t>
            </a:r>
          </a:p>
          <a:p>
            <a:pPr marL="342900" indent="-342900"/>
            <a:r>
              <a:rPr lang="x-none" dirty="0"/>
              <a:t>Almacenamiento de la Contraseña.</a:t>
            </a:r>
          </a:p>
        </p:txBody>
      </p:sp>
      <p:pic>
        <p:nvPicPr>
          <p:cNvPr id="12290" name="Picture 2" descr="Resultado de imagen para políticas de contraseñas">
            <a:extLst>
              <a:ext uri="{FF2B5EF4-FFF2-40B4-BE49-F238E27FC236}">
                <a16:creationId xmlns:a16="http://schemas.microsoft.com/office/drawing/2014/main" id="{C5EBA301-A577-4B1B-BAD1-9D7E2CFD1C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1103" y="4112905"/>
            <a:ext cx="6810375" cy="2514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72" name="Freeform 6"/>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3" name="Freeform 7"/>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74" name="Freeform 8"/>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75" name="Freeform 9"/>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76" name="Freeform 10"/>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77" name="Freeform 11"/>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79" name="Rounded Rectangle 1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648931"/>
            <a:ext cx="5407023"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Resultado de imagen para políticas de contraseñas">
            <a:extLst>
              <a:ext uri="{FF2B5EF4-FFF2-40B4-BE49-F238E27FC236}">
                <a16:creationId xmlns:a16="http://schemas.microsoft.com/office/drawing/2014/main" id="{EABA1BD9-F122-42E1-98A0-B67CBE81DF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4407" y="1468912"/>
            <a:ext cx="4744154" cy="3632414"/>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1484312" y="685800"/>
            <a:ext cx="4278928" cy="1752599"/>
          </a:xfrm>
        </p:spPr>
        <p:txBody>
          <a:bodyPr>
            <a:normAutofit/>
          </a:bodyPr>
          <a:lstStyle/>
          <a:p>
            <a:pPr>
              <a:lnSpc>
                <a:spcPct val="90000"/>
              </a:lnSpc>
            </a:pPr>
            <a:r>
              <a:rPr lang="x-none" dirty="0"/>
              <a:t>Implementación de una Pol</a:t>
            </a:r>
            <a:r>
              <a:rPr lang="es-CO" dirty="0"/>
              <a:t>í</a:t>
            </a:r>
            <a:r>
              <a:rPr lang="x-none" dirty="0"/>
              <a:t>tica de Contraseñas</a:t>
            </a:r>
            <a:endParaRPr lang="x-none"/>
          </a:p>
        </p:txBody>
      </p:sp>
      <p:sp>
        <p:nvSpPr>
          <p:cNvPr id="4" name="Marcador de contenido 3"/>
          <p:cNvSpPr>
            <a:spLocks noGrp="1"/>
          </p:cNvSpPr>
          <p:nvPr>
            <p:ph idx="1"/>
          </p:nvPr>
        </p:nvSpPr>
        <p:spPr>
          <a:xfrm>
            <a:off x="1484310" y="2666999"/>
            <a:ext cx="4278929" cy="3124201"/>
          </a:xfrm>
        </p:spPr>
        <p:txBody>
          <a:bodyPr>
            <a:normAutofit/>
          </a:bodyPr>
          <a:lstStyle/>
          <a:p>
            <a:pPr marL="0" indent="0">
              <a:lnSpc>
                <a:spcPct val="90000"/>
              </a:lnSpc>
              <a:buNone/>
            </a:pPr>
            <a:r>
              <a:rPr lang="x-none" sz="2000"/>
              <a:t>Depende de las opciones que nos brinda el sistema gestor de Base de Datos.</a:t>
            </a:r>
          </a:p>
          <a:p>
            <a:pPr marL="0" indent="0">
              <a:lnSpc>
                <a:spcPct val="90000"/>
              </a:lnSpc>
              <a:buNone/>
            </a:pPr>
            <a:endParaRPr lang="x-none" sz="2000"/>
          </a:p>
          <a:p>
            <a:pPr marL="457200" indent="-457200">
              <a:lnSpc>
                <a:spcPct val="90000"/>
              </a:lnSpc>
            </a:pPr>
            <a:r>
              <a:rPr lang="x-none" sz="2000"/>
              <a:t>Oracle provee diferentes mecanismos para la contraseña.</a:t>
            </a:r>
          </a:p>
          <a:p>
            <a:pPr marL="457200" indent="-457200">
              <a:lnSpc>
                <a:spcPct val="90000"/>
              </a:lnSpc>
            </a:pPr>
            <a:r>
              <a:rPr lang="x-none" sz="2000"/>
              <a:t>Microsoft depende del sistema operativo.</a:t>
            </a:r>
          </a:p>
          <a:p>
            <a:pPr marL="457200" indent="-457200">
              <a:lnSpc>
                <a:spcPct val="90000"/>
              </a:lnSpc>
            </a:pPr>
            <a:r>
              <a:rPr lang="x-none" sz="2000"/>
              <a:t>MySQL depende de un plugin.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dirty="0"/>
              <a:t>Pol</a:t>
            </a:r>
            <a:r>
              <a:rPr lang="es-CO" dirty="0"/>
              <a:t>í</a:t>
            </a:r>
            <a:r>
              <a:rPr lang="x-none" dirty="0"/>
              <a:t>ticas de Contraseñas en Oracle</a:t>
            </a:r>
          </a:p>
        </p:txBody>
      </p:sp>
      <p:sp>
        <p:nvSpPr>
          <p:cNvPr id="4" name="Marcador de contenido 3"/>
          <p:cNvSpPr>
            <a:spLocks noGrp="1"/>
          </p:cNvSpPr>
          <p:nvPr>
            <p:ph idx="1"/>
          </p:nvPr>
        </p:nvSpPr>
        <p:spPr>
          <a:xfrm>
            <a:off x="1484310" y="2055043"/>
            <a:ext cx="10544292" cy="3736157"/>
          </a:xfrm>
        </p:spPr>
        <p:txBody>
          <a:bodyPr>
            <a:normAutofit fontScale="95000"/>
          </a:bodyPr>
          <a:lstStyle/>
          <a:p>
            <a:pPr marL="0" indent="0">
              <a:buNone/>
            </a:pPr>
            <a:r>
              <a:rPr lang="x-none" sz="1100" b="1" dirty="0"/>
              <a:t>CREATE PROFILE PASSWORD_POLICY</a:t>
            </a:r>
          </a:p>
          <a:p>
            <a:pPr marL="0" indent="0">
              <a:buNone/>
            </a:pPr>
            <a:r>
              <a:rPr lang="x-none" sz="1100" b="1" dirty="0"/>
              <a:t>LIMIT</a:t>
            </a:r>
          </a:p>
          <a:p>
            <a:pPr marL="0" indent="0">
              <a:buNone/>
            </a:pPr>
            <a:r>
              <a:rPr lang="x-none" sz="1100" b="1" dirty="0"/>
              <a:t>{ { FAILED_LOGIN_ATTEMPTS</a:t>
            </a:r>
          </a:p>
          <a:p>
            <a:pPr marL="0" indent="0">
              <a:buNone/>
            </a:pPr>
            <a:r>
              <a:rPr lang="x-none" sz="1100" b="1" dirty="0"/>
              <a:t>  | PASSWORD_LIFE_TIME</a:t>
            </a:r>
          </a:p>
          <a:p>
            <a:pPr marL="0" indent="0">
              <a:buNone/>
            </a:pPr>
            <a:r>
              <a:rPr lang="x-none" sz="1100" b="1" dirty="0"/>
              <a:t>  | PASSWORD_REUSE_TIME</a:t>
            </a:r>
          </a:p>
          <a:p>
            <a:pPr marL="0" indent="0">
              <a:buNone/>
            </a:pPr>
            <a:r>
              <a:rPr lang="x-none" sz="1100" b="1" dirty="0"/>
              <a:t>  | PASSWORD_REUSE_MAX</a:t>
            </a:r>
          </a:p>
          <a:p>
            <a:pPr marL="0" indent="0">
              <a:buNone/>
            </a:pPr>
            <a:r>
              <a:rPr lang="x-none" sz="1100" b="1" dirty="0"/>
              <a:t>  | PASSWORD_LOCK_TIME</a:t>
            </a:r>
          </a:p>
          <a:p>
            <a:pPr marL="0" indent="0">
              <a:buNone/>
            </a:pPr>
            <a:r>
              <a:rPr lang="x-none" sz="1100" b="1" dirty="0"/>
              <a:t>  | PASSWORD_GRACE_TIME</a:t>
            </a:r>
          </a:p>
          <a:p>
            <a:pPr marL="0" indent="0">
              <a:buNone/>
            </a:pPr>
            <a:r>
              <a:rPr lang="x-none" sz="1100" b="1" dirty="0"/>
              <a:t>  }</a:t>
            </a:r>
          </a:p>
          <a:p>
            <a:pPr marL="0" indent="0">
              <a:buNone/>
            </a:pPr>
            <a:r>
              <a:rPr lang="x-none" sz="1100" b="1" dirty="0"/>
              <a:t>  { expr | UNLIMITED | DEFAULT }</a:t>
            </a:r>
          </a:p>
          <a:p>
            <a:pPr marL="0" indent="0">
              <a:buNone/>
            </a:pPr>
            <a:r>
              <a:rPr lang="x-none" sz="1100" b="1" dirty="0"/>
              <a:t>| PASSWORD_VERIFY_FUNCTION</a:t>
            </a:r>
          </a:p>
          <a:p>
            <a:pPr marL="0" indent="0">
              <a:buNone/>
            </a:pPr>
            <a:r>
              <a:rPr lang="x-none" sz="1100" b="1" dirty="0"/>
              <a:t>  { function | NULL | DEFAULT }</a:t>
            </a:r>
          </a:p>
          <a:p>
            <a:pPr marL="0" indent="0">
              <a:buNone/>
            </a:pPr>
            <a:r>
              <a:rPr lang="x-none" sz="1100" b="1" dirty="0"/>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dirty="0"/>
              <a:t>Pol</a:t>
            </a:r>
            <a:r>
              <a:rPr lang="es-CO" dirty="0"/>
              <a:t>í</a:t>
            </a:r>
            <a:r>
              <a:rPr lang="x-none" dirty="0"/>
              <a:t>ticas de Contraseñas en Oracle</a:t>
            </a:r>
          </a:p>
        </p:txBody>
      </p:sp>
      <p:sp>
        <p:nvSpPr>
          <p:cNvPr id="4" name="Marcador de contenido 3"/>
          <p:cNvSpPr>
            <a:spLocks noGrp="1"/>
          </p:cNvSpPr>
          <p:nvPr>
            <p:ph idx="1"/>
          </p:nvPr>
        </p:nvSpPr>
        <p:spPr/>
        <p:txBody>
          <a:bodyPr>
            <a:normAutofit fontScale="85000" lnSpcReduction="20000"/>
          </a:bodyPr>
          <a:lstStyle/>
          <a:p>
            <a:pPr marL="0" indent="0">
              <a:buNone/>
            </a:pPr>
            <a:r>
              <a:rPr lang="x-none"/>
              <a:t>SQL&gt; CREATE PROFILE ACME_PASSWORD_PROFILE</a:t>
            </a:r>
          </a:p>
          <a:p>
            <a:pPr marL="0" indent="0">
              <a:buNone/>
            </a:pPr>
            <a:r>
              <a:rPr lang="x-none"/>
              <a:t>  2   LIMIT</a:t>
            </a:r>
          </a:p>
          <a:p>
            <a:pPr marL="0" indent="0">
              <a:buNone/>
            </a:pPr>
            <a:r>
              <a:rPr lang="x-none"/>
              <a:t>  3   FAILED_LOGIN_ATTEMPTS 1</a:t>
            </a:r>
          </a:p>
          <a:p>
            <a:pPr marL="0" indent="0">
              <a:buNone/>
            </a:pPr>
            <a:r>
              <a:rPr lang="x-none"/>
              <a:t>  4   PASSWORD_LIFE_TIME    15</a:t>
            </a:r>
          </a:p>
          <a:p>
            <a:pPr marL="0" indent="0">
              <a:buNone/>
            </a:pPr>
            <a:r>
              <a:rPr lang="x-none"/>
              <a:t>  5   PASSWORD_REUSE_TIME   DEFAULT</a:t>
            </a:r>
          </a:p>
          <a:p>
            <a:pPr marL="0" indent="0">
              <a:buNone/>
            </a:pPr>
            <a:r>
              <a:rPr lang="x-none"/>
              <a:t>  6   PASSWORD_REUSE_MAX    1</a:t>
            </a:r>
          </a:p>
          <a:p>
            <a:pPr marL="0" indent="0">
              <a:buNone/>
            </a:pPr>
            <a:r>
              <a:rPr lang="x-none"/>
              <a:t>  7   /</a:t>
            </a:r>
          </a:p>
          <a:p>
            <a:pPr marL="0" indent="0">
              <a:buNone/>
            </a:pPr>
            <a:r>
              <a:rPr lang="x-none"/>
              <a:t>Profile created.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84311" y="685800"/>
            <a:ext cx="10018713" cy="709367"/>
          </a:xfrm>
        </p:spPr>
        <p:txBody>
          <a:bodyPr>
            <a:normAutofit/>
          </a:bodyPr>
          <a:lstStyle/>
          <a:p>
            <a:r>
              <a:rPr lang="x-none" dirty="0"/>
              <a:t>Pol</a:t>
            </a:r>
            <a:r>
              <a:rPr lang="es-CO" dirty="0"/>
              <a:t>í</a:t>
            </a:r>
            <a:r>
              <a:rPr lang="x-none" dirty="0"/>
              <a:t>ticas de Contraseñas en Oracle</a:t>
            </a:r>
          </a:p>
        </p:txBody>
      </p:sp>
      <p:pic>
        <p:nvPicPr>
          <p:cNvPr id="3" name="Content Placeholder 2"/>
          <p:cNvPicPr>
            <a:picLocks noGrp="1" noChangeAspect="1"/>
          </p:cNvPicPr>
          <p:nvPr>
            <p:ph idx="1"/>
          </p:nvPr>
        </p:nvPicPr>
        <p:blipFill>
          <a:blip r:embed="rId3"/>
          <a:stretch>
            <a:fillRect/>
          </a:stretch>
        </p:blipFill>
        <p:spPr>
          <a:xfrm>
            <a:off x="4326880" y="1395167"/>
            <a:ext cx="4121974" cy="534229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dirty="0"/>
              <a:t>Pol</a:t>
            </a:r>
            <a:r>
              <a:rPr lang="es-CO" dirty="0"/>
              <a:t>í</a:t>
            </a:r>
            <a:r>
              <a:rPr lang="x-none" dirty="0"/>
              <a:t>ticas de Contraseñas en Oracle</a:t>
            </a:r>
          </a:p>
        </p:txBody>
      </p:sp>
      <p:pic>
        <p:nvPicPr>
          <p:cNvPr id="5" name="Content Placeholder 4"/>
          <p:cNvPicPr>
            <a:picLocks noGrp="1" noChangeAspect="1"/>
          </p:cNvPicPr>
          <p:nvPr>
            <p:ph idx="1"/>
          </p:nvPr>
        </p:nvPicPr>
        <p:blipFill>
          <a:blip r:embed="rId3"/>
          <a:stretch>
            <a:fillRect/>
          </a:stretch>
        </p:blipFill>
        <p:spPr>
          <a:xfrm>
            <a:off x="1334927" y="2669913"/>
            <a:ext cx="10317480" cy="203644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dirty="0"/>
              <a:t>Pol</a:t>
            </a:r>
            <a:r>
              <a:rPr lang="es-CO" dirty="0"/>
              <a:t>í</a:t>
            </a:r>
            <a:r>
              <a:rPr lang="x-none" dirty="0"/>
              <a:t>ticas de Contraseñas en Oracle</a:t>
            </a:r>
          </a:p>
        </p:txBody>
      </p:sp>
      <p:pic>
        <p:nvPicPr>
          <p:cNvPr id="4" name="Content Placeholder 3"/>
          <p:cNvPicPr>
            <a:picLocks noGrp="1" noChangeAspect="1"/>
          </p:cNvPicPr>
          <p:nvPr>
            <p:ph idx="1"/>
          </p:nvPr>
        </p:nvPicPr>
        <p:blipFill>
          <a:blip r:embed="rId3"/>
          <a:stretch>
            <a:fillRect/>
          </a:stretch>
        </p:blipFill>
        <p:spPr>
          <a:xfrm>
            <a:off x="3327780" y="2170351"/>
            <a:ext cx="6331774" cy="400734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dirty="0"/>
              <a:t>Pol</a:t>
            </a:r>
            <a:r>
              <a:rPr lang="es-CO" dirty="0"/>
              <a:t>í</a:t>
            </a:r>
            <a:r>
              <a:rPr lang="x-none" dirty="0"/>
              <a:t>ticas de Contraseñas en MySQL</a:t>
            </a:r>
          </a:p>
        </p:txBody>
      </p:sp>
      <p:sp>
        <p:nvSpPr>
          <p:cNvPr id="4" name="Marcador de contenido 3"/>
          <p:cNvSpPr>
            <a:spLocks noGrp="1"/>
          </p:cNvSpPr>
          <p:nvPr>
            <p:ph idx="1"/>
          </p:nvPr>
        </p:nvSpPr>
        <p:spPr/>
        <p:txBody>
          <a:bodyPr>
            <a:normAutofit fontScale="80000" lnSpcReduction="20000"/>
          </a:bodyPr>
          <a:lstStyle/>
          <a:p>
            <a:pPr marL="0" indent="0">
              <a:buNone/>
            </a:pPr>
            <a:r>
              <a:rPr lang="x-none"/>
              <a:t>install plugin validate_password soname 'validate_password.so'</a:t>
            </a:r>
          </a:p>
          <a:p>
            <a:pPr marL="0" indent="0">
              <a:buNone/>
            </a:pPr>
            <a:endParaRPr lang="x-none"/>
          </a:p>
          <a:p>
            <a:pPr marL="0" indent="0">
              <a:buNone/>
            </a:pPr>
            <a:r>
              <a:rPr lang="x-none"/>
              <a:t>SHOW VARIABLES LIKE 'validate_password%';</a:t>
            </a:r>
          </a:p>
          <a:p>
            <a:pPr marL="0" indent="0">
              <a:buNone/>
            </a:pPr>
            <a:endParaRPr lang="es-CO" altLang="en-US">
              <a:sym typeface="+mn-ea"/>
            </a:endParaRPr>
          </a:p>
          <a:p>
            <a:pPr marL="0" indent="0">
              <a:buNone/>
            </a:pPr>
            <a:endParaRPr lang="es-CO" altLang="en-US">
              <a:sym typeface="+mn-ea"/>
            </a:endParaRPr>
          </a:p>
          <a:p>
            <a:pPr marL="0" indent="0">
              <a:buNone/>
            </a:pPr>
            <a:endParaRPr lang="es-CO" altLang="en-US">
              <a:sym typeface="+mn-ea"/>
            </a:endParaRPr>
          </a:p>
          <a:p>
            <a:pPr marL="0" indent="0">
              <a:buNone/>
            </a:pPr>
            <a:endParaRPr lang="es-CO" altLang="en-US">
              <a:sym typeface="+mn-ea"/>
            </a:endParaRPr>
          </a:p>
          <a:p>
            <a:pPr marL="0" indent="0">
              <a:buNone/>
            </a:pPr>
            <a:r>
              <a:rPr lang="es-CO" altLang="en-US">
                <a:sym typeface="+mn-ea"/>
              </a:rPr>
              <a:t>https://dev.mysql.com/doc/refman/5.6/en/validate-password-plugin-installation.html</a:t>
            </a:r>
            <a:endParaRPr lang="es-CO" altLang="en-US"/>
          </a:p>
          <a:p>
            <a:pPr marL="0" indent="0">
              <a:buNone/>
            </a:pPr>
            <a:endParaRPr lang="x-none"/>
          </a:p>
        </p:txBody>
      </p:sp>
      <p:pic>
        <p:nvPicPr>
          <p:cNvPr id="3" name="Picture 2"/>
          <p:cNvPicPr>
            <a:picLocks noChangeAspect="1"/>
          </p:cNvPicPr>
          <p:nvPr/>
        </p:nvPicPr>
        <p:blipFill>
          <a:blip r:embed="rId3"/>
          <a:srcRect l="29416" t="35324" r="42280" b="41562"/>
          <a:stretch>
            <a:fillRect/>
          </a:stretch>
        </p:blipFill>
        <p:spPr>
          <a:xfrm>
            <a:off x="6917164" y="2987165"/>
            <a:ext cx="4585859" cy="2106578"/>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a:t>Conceder y Revocar Privilegios de Usuario</a:t>
            </a:r>
          </a:p>
        </p:txBody>
      </p:sp>
      <p:sp>
        <p:nvSpPr>
          <p:cNvPr id="4" name="Marcador de contenido 3"/>
          <p:cNvSpPr>
            <a:spLocks noGrp="1"/>
          </p:cNvSpPr>
          <p:nvPr>
            <p:ph idx="1"/>
          </p:nvPr>
        </p:nvSpPr>
        <p:spPr>
          <a:xfrm>
            <a:off x="1653992" y="2438399"/>
            <a:ext cx="10018713" cy="3679597"/>
          </a:xfrm>
        </p:spPr>
        <p:txBody>
          <a:bodyPr>
            <a:normAutofit fontScale="85000" lnSpcReduction="20000"/>
          </a:bodyPr>
          <a:lstStyle/>
          <a:p>
            <a:pPr marL="0" indent="0">
              <a:buNone/>
            </a:pPr>
            <a:r>
              <a:rPr lang="x-none" dirty="0"/>
              <a:t>Usted entro a trabajar a una empresa y se le otorgó una cuenta de usuario a una base de datos de producción que soporta los procesos de nomina.</a:t>
            </a:r>
          </a:p>
          <a:p>
            <a:pPr marL="0" indent="0">
              <a:buNone/>
            </a:pPr>
            <a:endParaRPr lang="x-none" dirty="0"/>
          </a:p>
          <a:p>
            <a:pPr marL="0" indent="0">
              <a:buNone/>
            </a:pPr>
            <a:r>
              <a:rPr lang="x-none" dirty="0"/>
              <a:t>Usted empez</a:t>
            </a:r>
            <a:r>
              <a:rPr lang="es-CO" dirty="0"/>
              <a:t>ó</a:t>
            </a:r>
            <a:r>
              <a:rPr lang="x-none" dirty="0"/>
              <a:t> a buscar por la base de datos y encontr</a:t>
            </a:r>
            <a:r>
              <a:rPr lang="es-CO" dirty="0"/>
              <a:t>ó</a:t>
            </a:r>
            <a:r>
              <a:rPr lang="x-none" dirty="0"/>
              <a:t> lo siguiente:</a:t>
            </a:r>
          </a:p>
          <a:p>
            <a:pPr marL="285750" indent="-285750"/>
            <a:r>
              <a:rPr lang="x-none" dirty="0"/>
              <a:t>Usted pudo acceder a todos los datos en todas las tablas.</a:t>
            </a:r>
          </a:p>
          <a:p>
            <a:pPr marL="285750" indent="-285750"/>
            <a:r>
              <a:rPr lang="x-none" dirty="0"/>
              <a:t>Usted pudo modificar los datos.</a:t>
            </a:r>
          </a:p>
          <a:p>
            <a:pPr marL="285750" indent="-285750"/>
            <a:r>
              <a:rPr lang="x-none" dirty="0"/>
              <a:t>Usted pudo insertar los daots.</a:t>
            </a:r>
          </a:p>
          <a:p>
            <a:pPr marL="285750" indent="-285750"/>
            <a:r>
              <a:rPr lang="x-none" dirty="0"/>
              <a:t>Usted pudo eliminar los datos.</a:t>
            </a:r>
          </a:p>
          <a:p>
            <a:pPr marL="285750" indent="-285750"/>
            <a:endParaRPr lang="x-none" dirty="0"/>
          </a:p>
          <a:p>
            <a:pPr marL="0" indent="0">
              <a:buNone/>
            </a:pPr>
            <a:r>
              <a:rPr lang="x-none" dirty="0"/>
              <a:t>Siendo usted un empleado norma, ¿Por</a:t>
            </a:r>
            <a:r>
              <a:rPr lang="es-CO" dirty="0"/>
              <a:t> </a:t>
            </a:r>
            <a:r>
              <a:rPr lang="x-none" dirty="0"/>
              <a:t>qu</a:t>
            </a:r>
            <a:r>
              <a:rPr lang="es-CO" dirty="0"/>
              <a:t>é</a:t>
            </a:r>
            <a:r>
              <a:rPr lang="x-none" dirty="0"/>
              <a:t> usted tiene acceso a todos esos privilegios?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esultado de imagen para buscando casa">
            <a:extLst>
              <a:ext uri="{FF2B5EF4-FFF2-40B4-BE49-F238E27FC236}">
                <a16:creationId xmlns:a16="http://schemas.microsoft.com/office/drawing/2014/main" id="{81D421DA-1561-47F2-B6E3-DA2FD90E1F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5907" y="3109681"/>
            <a:ext cx="2717116" cy="1568416"/>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1484311" y="685800"/>
            <a:ext cx="10018713" cy="1185333"/>
          </a:xfrm>
        </p:spPr>
        <p:txBody>
          <a:bodyPr>
            <a:normAutofit/>
          </a:bodyPr>
          <a:lstStyle/>
          <a:p>
            <a:r>
              <a:rPr lang="es-ES" dirty="0"/>
              <a:t>Introducción</a:t>
            </a:r>
          </a:p>
        </p:txBody>
      </p:sp>
      <p:sp>
        <p:nvSpPr>
          <p:cNvPr id="3" name="Marcador de contenido 2"/>
          <p:cNvSpPr>
            <a:spLocks noGrp="1"/>
          </p:cNvSpPr>
          <p:nvPr>
            <p:ph idx="1"/>
          </p:nvPr>
        </p:nvSpPr>
        <p:spPr>
          <a:xfrm>
            <a:off x="1484311" y="1998133"/>
            <a:ext cx="6855356" cy="3793067"/>
          </a:xfrm>
        </p:spPr>
        <p:txBody>
          <a:bodyPr>
            <a:normAutofit/>
          </a:bodyPr>
          <a:lstStyle/>
          <a:p>
            <a:pPr marL="0" indent="0" algn="just">
              <a:lnSpc>
                <a:spcPct val="90000"/>
              </a:lnSpc>
              <a:buNone/>
            </a:pPr>
            <a:r>
              <a:rPr lang="es-ES" dirty="0"/>
              <a:t>Ahora ponga este escenario en el contexto de las contraseñas de una computadora. La casa es su cuenta de usuario. La clave de la casa es la contraseña. Para la seguridad de la casa, además de cambiar la llave, usted puede instalar una alarma y un detector de movimiento, conseguir un perro e incluso instalar cercas. Las cuentas de usuario de una empresa deben tener igual protección. La empresa necesita proteger sus activos y aplicar directrices estrictas para proteger las claves de las cuentas de la computadora. Esta clave es la contraseña.</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Resultado de imagen para riesgo de la informacion">
            <a:extLst>
              <a:ext uri="{FF2B5EF4-FFF2-40B4-BE49-F238E27FC236}">
                <a16:creationId xmlns:a16="http://schemas.microsoft.com/office/drawing/2014/main" id="{9A7A5024-060A-4E45-BADC-AF51D2DC06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65" b="1434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3005669" y="-16933"/>
            <a:ext cx="9220200" cy="6891867"/>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 name="connsiteX0" fmla="*/ 8382001 w 10295468"/>
              <a:gd name="connsiteY0" fmla="*/ 8466 h 6883400"/>
              <a:gd name="connsiteX1" fmla="*/ 7738534 w 10295468"/>
              <a:gd name="connsiteY1" fmla="*/ 2573866 h 6883400"/>
              <a:gd name="connsiteX2" fmla="*/ 10295468 w 10295468"/>
              <a:gd name="connsiteY2" fmla="*/ 6874933 h 6883400"/>
              <a:gd name="connsiteX3" fmla="*/ 2954868 w 10295468"/>
              <a:gd name="connsiteY3" fmla="*/ 6883400 h 6883400"/>
              <a:gd name="connsiteX4" fmla="*/ 0 w 10295468"/>
              <a:gd name="connsiteY4" fmla="*/ 0 h 6883400"/>
              <a:gd name="connsiteX5" fmla="*/ 8382001 w 10295468"/>
              <a:gd name="connsiteY5" fmla="*/ 8466 h 6883400"/>
              <a:gd name="connsiteX0" fmla="*/ 8382001 w 10295468"/>
              <a:gd name="connsiteY0" fmla="*/ 8466 h 6891867"/>
              <a:gd name="connsiteX1" fmla="*/ 7738534 w 10295468"/>
              <a:gd name="connsiteY1" fmla="*/ 2573866 h 6891867"/>
              <a:gd name="connsiteX2" fmla="*/ 10295468 w 10295468"/>
              <a:gd name="connsiteY2" fmla="*/ 6874933 h 6891867"/>
              <a:gd name="connsiteX3" fmla="*/ 16935 w 10295468"/>
              <a:gd name="connsiteY3" fmla="*/ 6891867 h 6891867"/>
              <a:gd name="connsiteX4" fmla="*/ 0 w 10295468"/>
              <a:gd name="connsiteY4" fmla="*/ 0 h 6891867"/>
              <a:gd name="connsiteX5" fmla="*/ 8382001 w 10295468"/>
              <a:gd name="connsiteY5" fmla="*/ 8466 h 6891867"/>
              <a:gd name="connsiteX0" fmla="*/ 8382001 w 8382001"/>
              <a:gd name="connsiteY0" fmla="*/ 8466 h 6891867"/>
              <a:gd name="connsiteX1" fmla="*/ 7738534 w 8382001"/>
              <a:gd name="connsiteY1" fmla="*/ 2573866 h 6891867"/>
              <a:gd name="connsiteX2" fmla="*/ 7340602 w 8382001"/>
              <a:gd name="connsiteY2" fmla="*/ 6883400 h 6891867"/>
              <a:gd name="connsiteX3" fmla="*/ 16935 w 8382001"/>
              <a:gd name="connsiteY3" fmla="*/ 6891867 h 6891867"/>
              <a:gd name="connsiteX4" fmla="*/ 0 w 8382001"/>
              <a:gd name="connsiteY4" fmla="*/ 0 h 6891867"/>
              <a:gd name="connsiteX5" fmla="*/ 8382001 w 8382001"/>
              <a:gd name="connsiteY5" fmla="*/ 8466 h 6891867"/>
              <a:gd name="connsiteX0" fmla="*/ 8382001 w 9220200"/>
              <a:gd name="connsiteY0" fmla="*/ 8466 h 6891867"/>
              <a:gd name="connsiteX1" fmla="*/ 9220200 w 9220200"/>
              <a:gd name="connsiteY1" fmla="*/ 5350932 h 6891867"/>
              <a:gd name="connsiteX2" fmla="*/ 7340602 w 9220200"/>
              <a:gd name="connsiteY2" fmla="*/ 6883400 h 6891867"/>
              <a:gd name="connsiteX3" fmla="*/ 16935 w 9220200"/>
              <a:gd name="connsiteY3" fmla="*/ 6891867 h 6891867"/>
              <a:gd name="connsiteX4" fmla="*/ 0 w 9220200"/>
              <a:gd name="connsiteY4" fmla="*/ 0 h 6891867"/>
              <a:gd name="connsiteX5" fmla="*/ 8382001 w 9220200"/>
              <a:gd name="connsiteY5" fmla="*/ 8466 h 6891867"/>
              <a:gd name="connsiteX0" fmla="*/ 8382001 w 9220200"/>
              <a:gd name="connsiteY0" fmla="*/ 8466 h 6891867"/>
              <a:gd name="connsiteX1" fmla="*/ 9220200 w 9220200"/>
              <a:gd name="connsiteY1" fmla="*/ 5350932 h 6891867"/>
              <a:gd name="connsiteX2" fmla="*/ 7298269 w 9220200"/>
              <a:gd name="connsiteY2" fmla="*/ 6883400 h 6891867"/>
              <a:gd name="connsiteX3" fmla="*/ 16935 w 9220200"/>
              <a:gd name="connsiteY3" fmla="*/ 6891867 h 6891867"/>
              <a:gd name="connsiteX4" fmla="*/ 0 w 9220200"/>
              <a:gd name="connsiteY4" fmla="*/ 0 h 6891867"/>
              <a:gd name="connsiteX5" fmla="*/ 8382001 w 9220200"/>
              <a:gd name="connsiteY5" fmla="*/ 8466 h 689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0200" h="6891867">
                <a:moveTo>
                  <a:pt x="8382001" y="8466"/>
                </a:moveTo>
                <a:lnTo>
                  <a:pt x="9220200" y="5350932"/>
                </a:lnTo>
                <a:lnTo>
                  <a:pt x="7298269" y="6883400"/>
                </a:lnTo>
                <a:lnTo>
                  <a:pt x="16935" y="6891867"/>
                </a:lnTo>
                <a:lnTo>
                  <a:pt x="0" y="0"/>
                </a:lnTo>
                <a:lnTo>
                  <a:pt x="8382001"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5" name="Group 74"/>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76" name="Freeform 6"/>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7" name="Freeform 7"/>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78" name="Freeform 8"/>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79" name="Freeform 9"/>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80" name="Freeform 10"/>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81" name="Freeform 11"/>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ítulo 1"/>
          <p:cNvSpPr>
            <a:spLocks noGrp="1"/>
          </p:cNvSpPr>
          <p:nvPr>
            <p:ph type="title"/>
          </p:nvPr>
        </p:nvSpPr>
        <p:spPr>
          <a:xfrm>
            <a:off x="3970867" y="558800"/>
            <a:ext cx="7535333" cy="1413933"/>
          </a:xfrm>
        </p:spPr>
        <p:txBody>
          <a:bodyPr>
            <a:normAutofit/>
          </a:bodyPr>
          <a:lstStyle/>
          <a:p>
            <a:r>
              <a:rPr lang="x-none">
                <a:solidFill>
                  <a:schemeClr val="bg1"/>
                </a:solidFill>
              </a:rPr>
              <a:t>Conceder y Revocar Privilegios de Usuario</a:t>
            </a:r>
          </a:p>
        </p:txBody>
      </p:sp>
      <p:sp>
        <p:nvSpPr>
          <p:cNvPr id="4" name="Marcador de contenido 3"/>
          <p:cNvSpPr>
            <a:spLocks noGrp="1"/>
          </p:cNvSpPr>
          <p:nvPr>
            <p:ph idx="1"/>
          </p:nvPr>
        </p:nvSpPr>
        <p:spPr>
          <a:xfrm>
            <a:off x="3970867" y="2048933"/>
            <a:ext cx="7532156" cy="3742267"/>
          </a:xfrm>
        </p:spPr>
        <p:txBody>
          <a:bodyPr>
            <a:normAutofit/>
          </a:bodyPr>
          <a:lstStyle/>
          <a:p>
            <a:pPr algn="just"/>
            <a:r>
              <a:rPr lang="x-none" dirty="0">
                <a:solidFill>
                  <a:schemeClr val="bg1"/>
                </a:solidFill>
              </a:rPr>
              <a:t>Cuando no se asigna privilegios sin ninguna planificación y sin seguir el modelo de seguridad se est</a:t>
            </a:r>
            <a:r>
              <a:rPr lang="es-CO" dirty="0">
                <a:solidFill>
                  <a:schemeClr val="bg1"/>
                </a:solidFill>
              </a:rPr>
              <a:t>á</a:t>
            </a:r>
            <a:r>
              <a:rPr lang="x-none" dirty="0">
                <a:solidFill>
                  <a:schemeClr val="bg1"/>
                </a:solidFill>
              </a:rPr>
              <a:t> poniendo en riesgo la información.</a:t>
            </a:r>
          </a:p>
          <a:p>
            <a:pPr algn="just"/>
            <a:r>
              <a:rPr lang="x-none" dirty="0">
                <a:solidFill>
                  <a:schemeClr val="bg1"/>
                </a:solidFill>
              </a:rPr>
              <a:t>Un privilegio es un m</a:t>
            </a:r>
            <a:r>
              <a:rPr lang="es-CO" dirty="0">
                <a:solidFill>
                  <a:schemeClr val="bg1"/>
                </a:solidFill>
              </a:rPr>
              <a:t>é</a:t>
            </a:r>
            <a:r>
              <a:rPr lang="x-none" dirty="0">
                <a:solidFill>
                  <a:schemeClr val="bg1"/>
                </a:solidFill>
              </a:rPr>
              <a:t>todo que permite o deniega cualquier operación en la base de datos.</a:t>
            </a:r>
          </a:p>
          <a:p>
            <a:pPr marL="0" indent="0">
              <a:buNone/>
            </a:pPr>
            <a:endParaRPr lang="x-none" dirty="0">
              <a:solidFill>
                <a:schemeClr val="bg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Resultado de imagen para privilegios en oracle">
            <a:extLst>
              <a:ext uri="{FF2B5EF4-FFF2-40B4-BE49-F238E27FC236}">
                <a16:creationId xmlns:a16="http://schemas.microsoft.com/office/drawing/2014/main" id="{E97DF1BD-4817-4415-B0B0-47F75A4BC8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919" r="2097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933" y="-16933"/>
            <a:ext cx="9491133"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 name="connsiteX0" fmla="*/ 9203266 w 9203266"/>
              <a:gd name="connsiteY0" fmla="*/ 16933 h 6883400"/>
              <a:gd name="connsiteX1" fmla="*/ 4783666 w 9203266"/>
              <a:gd name="connsiteY1" fmla="*/ 2573866 h 6883400"/>
              <a:gd name="connsiteX2" fmla="*/ 7340600 w 9203266"/>
              <a:gd name="connsiteY2" fmla="*/ 6874933 h 6883400"/>
              <a:gd name="connsiteX3" fmla="*/ 0 w 9203266"/>
              <a:gd name="connsiteY3" fmla="*/ 6883400 h 6883400"/>
              <a:gd name="connsiteX4" fmla="*/ 8466 w 9203266"/>
              <a:gd name="connsiteY4" fmla="*/ 0 h 6883400"/>
              <a:gd name="connsiteX5" fmla="*/ 9203266 w 9203266"/>
              <a:gd name="connsiteY5" fmla="*/ 16933 h 6883400"/>
              <a:gd name="connsiteX0" fmla="*/ 9203266 w 9203266"/>
              <a:gd name="connsiteY0" fmla="*/ 16933 h 6883400"/>
              <a:gd name="connsiteX1" fmla="*/ 8339666 w 9203266"/>
              <a:gd name="connsiteY1" fmla="*/ 5240866 h 6883400"/>
              <a:gd name="connsiteX2" fmla="*/ 7340600 w 9203266"/>
              <a:gd name="connsiteY2" fmla="*/ 6874933 h 6883400"/>
              <a:gd name="connsiteX3" fmla="*/ 0 w 9203266"/>
              <a:gd name="connsiteY3" fmla="*/ 6883400 h 6883400"/>
              <a:gd name="connsiteX4" fmla="*/ 8466 w 9203266"/>
              <a:gd name="connsiteY4" fmla="*/ 0 h 6883400"/>
              <a:gd name="connsiteX5" fmla="*/ 9203266 w 9203266"/>
              <a:gd name="connsiteY5" fmla="*/ 16933 h 6883400"/>
              <a:gd name="connsiteX0" fmla="*/ 9203266 w 9491133"/>
              <a:gd name="connsiteY0" fmla="*/ 16933 h 6883400"/>
              <a:gd name="connsiteX1" fmla="*/ 8339666 w 9491133"/>
              <a:gd name="connsiteY1" fmla="*/ 5240866 h 6883400"/>
              <a:gd name="connsiteX2" fmla="*/ 9491133 w 9491133"/>
              <a:gd name="connsiteY2" fmla="*/ 6883400 h 6883400"/>
              <a:gd name="connsiteX3" fmla="*/ 0 w 9491133"/>
              <a:gd name="connsiteY3" fmla="*/ 6883400 h 6883400"/>
              <a:gd name="connsiteX4" fmla="*/ 8466 w 9491133"/>
              <a:gd name="connsiteY4" fmla="*/ 0 h 6883400"/>
              <a:gd name="connsiteX5" fmla="*/ 9203266 w 9491133"/>
              <a:gd name="connsiteY5" fmla="*/ 16933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91133" h="6883400">
                <a:moveTo>
                  <a:pt x="9203266" y="16933"/>
                </a:moveTo>
                <a:lnTo>
                  <a:pt x="8339666" y="5240866"/>
                </a:lnTo>
                <a:lnTo>
                  <a:pt x="9491133" y="6883400"/>
                </a:lnTo>
                <a:lnTo>
                  <a:pt x="0" y="6883400"/>
                </a:lnTo>
                <a:lnTo>
                  <a:pt x="8466" y="0"/>
                </a:lnTo>
                <a:lnTo>
                  <a:pt x="9203266" y="16933"/>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5" name="Group 74"/>
          <p:cNvGrpSpPr>
            <a:grpSpLocks noGrp="1" noUngrp="1" noRot="1" noChangeAspect="1" noMove="1" noResize="1"/>
          </p:cNvGrpSpPr>
          <p:nvPr>
            <p:extLst>
              <p:ext uri="{386F3935-93C4-4BCD-93E2-E3B085C9AB24}">
                <p16:designElem xmlns:p16="http://schemas.microsoft.com/office/powerpoint/2015/main" val="1"/>
              </p:ext>
            </p:extLst>
          </p:nvPr>
        </p:nvGrpSpPr>
        <p:grpSpPr>
          <a:xfrm>
            <a:off x="8405812" y="0"/>
            <a:ext cx="2436813" cy="6858001"/>
            <a:chOff x="1320800" y="0"/>
            <a:chExt cx="2436813" cy="6858001"/>
          </a:xfrm>
        </p:grpSpPr>
        <p:sp>
          <p:nvSpPr>
            <p:cNvPr id="76" name="Freeform 6"/>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7" name="Freeform 7"/>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78" name="Freeform 8"/>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79" name="Freeform 9"/>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80" name="Freeform 10"/>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81" name="Freeform 11"/>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ítulo 1"/>
          <p:cNvSpPr>
            <a:spLocks noGrp="1"/>
          </p:cNvSpPr>
          <p:nvPr>
            <p:ph type="title"/>
          </p:nvPr>
        </p:nvSpPr>
        <p:spPr>
          <a:xfrm>
            <a:off x="685800" y="685800"/>
            <a:ext cx="7391400" cy="1176867"/>
          </a:xfrm>
        </p:spPr>
        <p:txBody>
          <a:bodyPr>
            <a:normAutofit/>
          </a:bodyPr>
          <a:lstStyle/>
          <a:p>
            <a:r>
              <a:rPr lang="x-none">
                <a:solidFill>
                  <a:schemeClr val="bg1"/>
                </a:solidFill>
              </a:rPr>
              <a:t>Privilegios en Oracle</a:t>
            </a:r>
          </a:p>
        </p:txBody>
      </p:sp>
      <p:sp>
        <p:nvSpPr>
          <p:cNvPr id="4" name="Marcador de contenido 3"/>
          <p:cNvSpPr>
            <a:spLocks noGrp="1"/>
          </p:cNvSpPr>
          <p:nvPr>
            <p:ph idx="1"/>
          </p:nvPr>
        </p:nvSpPr>
        <p:spPr>
          <a:xfrm>
            <a:off x="685799" y="1888067"/>
            <a:ext cx="7391401" cy="3970866"/>
          </a:xfrm>
        </p:spPr>
        <p:txBody>
          <a:bodyPr>
            <a:normAutofit/>
          </a:bodyPr>
          <a:lstStyle/>
          <a:p>
            <a:pPr marL="0" indent="0">
              <a:buNone/>
            </a:pPr>
            <a:r>
              <a:rPr lang="x-none">
                <a:solidFill>
                  <a:schemeClr val="bg1"/>
                </a:solidFill>
              </a:rPr>
              <a:t>Cuando se crea un usuario por defecto no puede realizar ninguna operación en la base de datos. Ni</a:t>
            </a:r>
            <a:r>
              <a:rPr lang="es-CO">
                <a:solidFill>
                  <a:schemeClr val="bg1"/>
                </a:solidFill>
              </a:rPr>
              <a:t> </a:t>
            </a:r>
            <a:r>
              <a:rPr lang="x-none">
                <a:solidFill>
                  <a:schemeClr val="bg1"/>
                </a:solidFill>
              </a:rPr>
              <a:t>siquiera puede conectarse a la base de datos.</a:t>
            </a:r>
          </a:p>
          <a:p>
            <a:pPr marL="0" indent="0">
              <a:buNone/>
            </a:pPr>
            <a:r>
              <a:rPr lang="x-none">
                <a:solidFill>
                  <a:schemeClr val="bg1"/>
                </a:solidFill>
              </a:rPr>
              <a:t>Existen dos tipos de privilegios:</a:t>
            </a:r>
          </a:p>
          <a:p>
            <a:pPr marL="457200" indent="-457200"/>
            <a:r>
              <a:rPr lang="x-none">
                <a:solidFill>
                  <a:schemeClr val="bg1"/>
                </a:solidFill>
              </a:rPr>
              <a:t>Privilegios del Sistema</a:t>
            </a:r>
          </a:p>
          <a:p>
            <a:pPr marL="457200" indent="-457200"/>
            <a:r>
              <a:rPr lang="x-none">
                <a:solidFill>
                  <a:schemeClr val="bg1"/>
                </a:solidFill>
              </a:rPr>
              <a:t>Privilegios de Objetos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84311" y="477455"/>
            <a:ext cx="10018713" cy="761035"/>
          </a:xfrm>
        </p:spPr>
        <p:txBody>
          <a:bodyPr>
            <a:normAutofit/>
          </a:bodyPr>
          <a:lstStyle/>
          <a:p>
            <a:r>
              <a:rPr lang="x-none" dirty="0"/>
              <a:t>Privilegios del Sistema</a:t>
            </a:r>
          </a:p>
        </p:txBody>
      </p:sp>
      <p:pic>
        <p:nvPicPr>
          <p:cNvPr id="3" name="Content Placeholder 2"/>
          <p:cNvPicPr>
            <a:picLocks noGrp="1" noChangeAspect="1"/>
          </p:cNvPicPr>
          <p:nvPr>
            <p:ph idx="1"/>
          </p:nvPr>
        </p:nvPicPr>
        <p:blipFill>
          <a:blip r:embed="rId3"/>
          <a:stretch>
            <a:fillRect/>
          </a:stretch>
        </p:blipFill>
        <p:spPr>
          <a:xfrm>
            <a:off x="4251099" y="1238490"/>
            <a:ext cx="4314167" cy="542959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84311" y="245962"/>
            <a:ext cx="10018713" cy="645289"/>
          </a:xfrm>
        </p:spPr>
        <p:txBody>
          <a:bodyPr>
            <a:normAutofit fontScale="90000"/>
          </a:bodyPr>
          <a:lstStyle/>
          <a:p>
            <a:r>
              <a:rPr lang="x-none" dirty="0">
                <a:sym typeface="+mn-ea"/>
              </a:rPr>
              <a:t>Privilegios del Sistema</a:t>
            </a:r>
            <a:endParaRPr lang="x-none" dirty="0"/>
          </a:p>
        </p:txBody>
      </p:sp>
      <p:pic>
        <p:nvPicPr>
          <p:cNvPr id="5" name="Content Placeholder 4"/>
          <p:cNvPicPr>
            <a:picLocks noGrp="1" noChangeAspect="1"/>
          </p:cNvPicPr>
          <p:nvPr>
            <p:ph idx="1"/>
          </p:nvPr>
        </p:nvPicPr>
        <p:blipFill>
          <a:blip r:embed="rId3"/>
          <a:stretch>
            <a:fillRect/>
          </a:stretch>
        </p:blipFill>
        <p:spPr>
          <a:xfrm>
            <a:off x="4340506" y="891251"/>
            <a:ext cx="4141328" cy="590675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843126" y="361709"/>
            <a:ext cx="10018713" cy="749461"/>
          </a:xfrm>
        </p:spPr>
        <p:txBody>
          <a:bodyPr>
            <a:normAutofit/>
          </a:bodyPr>
          <a:lstStyle/>
          <a:p>
            <a:r>
              <a:rPr lang="x-none" dirty="0">
                <a:sym typeface="+mn-ea"/>
              </a:rPr>
              <a:t>Privilegios de Objetos</a:t>
            </a:r>
            <a:endParaRPr lang="x-none" dirty="0"/>
          </a:p>
        </p:txBody>
      </p:sp>
      <p:pic>
        <p:nvPicPr>
          <p:cNvPr id="4" name="Content Placeholder 3"/>
          <p:cNvPicPr>
            <a:picLocks noGrp="1" noChangeAspect="1"/>
          </p:cNvPicPr>
          <p:nvPr>
            <p:ph idx="1"/>
          </p:nvPr>
        </p:nvPicPr>
        <p:blipFill>
          <a:blip r:embed="rId3"/>
          <a:stretch>
            <a:fillRect/>
          </a:stretch>
        </p:blipFill>
        <p:spPr>
          <a:xfrm>
            <a:off x="4919242" y="1394108"/>
            <a:ext cx="3479734" cy="5126297"/>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Resultado de imagen para proceso documentado">
            <a:extLst>
              <a:ext uri="{FF2B5EF4-FFF2-40B4-BE49-F238E27FC236}">
                <a16:creationId xmlns:a16="http://schemas.microsoft.com/office/drawing/2014/main" id="{13FBDD0F-FE7D-44BE-B11F-432550F96A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76" r="17893" b="-2"/>
          <a:stretch/>
        </p:blipFill>
        <p:spPr bwMode="auto">
          <a:xfrm>
            <a:off x="8785907" y="1998131"/>
            <a:ext cx="2717116" cy="3791517"/>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1484311" y="685800"/>
            <a:ext cx="10018713" cy="1185333"/>
          </a:xfrm>
        </p:spPr>
        <p:txBody>
          <a:bodyPr>
            <a:normAutofit/>
          </a:bodyPr>
          <a:lstStyle/>
          <a:p>
            <a:r>
              <a:rPr lang="x-none">
                <a:sym typeface="+mn-ea"/>
              </a:rPr>
              <a:t>Conceder y Revocar Privilegios de Usuario</a:t>
            </a:r>
            <a:endParaRPr lang="x-none"/>
          </a:p>
        </p:txBody>
      </p:sp>
      <p:sp>
        <p:nvSpPr>
          <p:cNvPr id="3" name="Content Placeholder 2"/>
          <p:cNvSpPr>
            <a:spLocks noGrp="1"/>
          </p:cNvSpPr>
          <p:nvPr>
            <p:ph idx="1"/>
          </p:nvPr>
        </p:nvSpPr>
        <p:spPr>
          <a:xfrm>
            <a:off x="1484311" y="1998133"/>
            <a:ext cx="6855356" cy="3793067"/>
          </a:xfrm>
        </p:spPr>
        <p:txBody>
          <a:bodyPr>
            <a:normAutofit/>
          </a:bodyPr>
          <a:lstStyle/>
          <a:p>
            <a:pPr algn="just">
              <a:lnSpc>
                <a:spcPct val="90000"/>
              </a:lnSpc>
            </a:pPr>
            <a:r>
              <a:rPr lang="x-none" altLang="es-CO" dirty="0"/>
              <a:t>Conceder y revocar un privilegio es una de las tareas más faciles para un administrador de base de datos. Sin embargo, es una de las tareas criticas y se debe hacer seriamente.</a:t>
            </a:r>
          </a:p>
          <a:p>
            <a:pPr algn="just">
              <a:lnSpc>
                <a:spcPct val="90000"/>
              </a:lnSpc>
            </a:pPr>
            <a:r>
              <a:rPr lang="x-none" altLang="es-CO" dirty="0"/>
              <a:t>No se deben conceder privilegios sin seguir un proceso completamente documentado.</a:t>
            </a:r>
          </a:p>
          <a:p>
            <a:pPr algn="just">
              <a:lnSpc>
                <a:spcPct val="90000"/>
              </a:lnSpc>
            </a:pPr>
            <a:r>
              <a:rPr lang="x-none" altLang="es-CO" dirty="0"/>
              <a:t>El proceso tambi</a:t>
            </a:r>
            <a:r>
              <a:rPr lang="es-CO" altLang="es-CO" dirty="0"/>
              <a:t>é</a:t>
            </a:r>
            <a:r>
              <a:rPr lang="x-none" altLang="es-CO" dirty="0"/>
              <a:t>n implica revocar privilegios, sin embargo en la revocación de privilegios se debe conocer las consecuencias y mas si es un usuario de la aplicación.</a:t>
            </a:r>
          </a:p>
          <a:p>
            <a:pPr marL="0" indent="0">
              <a:lnSpc>
                <a:spcPct val="90000"/>
              </a:lnSpc>
              <a:buNone/>
            </a:pPr>
            <a:endParaRPr lang="es-CO"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a:sym typeface="+mn-ea"/>
              </a:rPr>
              <a:t>Conceder y Revocar Privilegios de Usuario</a:t>
            </a:r>
            <a:endParaRPr lang="x-none"/>
          </a:p>
        </p:txBody>
      </p:sp>
      <p:sp>
        <p:nvSpPr>
          <p:cNvPr id="3" name="Content Placeholder 2"/>
          <p:cNvSpPr>
            <a:spLocks noGrp="1"/>
          </p:cNvSpPr>
          <p:nvPr>
            <p:ph idx="1"/>
          </p:nvPr>
        </p:nvSpPr>
        <p:spPr/>
        <p:txBody>
          <a:bodyPr>
            <a:normAutofit/>
          </a:bodyPr>
          <a:lstStyle/>
          <a:p>
            <a:pPr marL="0" indent="0">
              <a:buNone/>
            </a:pPr>
            <a:r>
              <a:rPr lang="x-none" altLang="es-CO"/>
              <a:t>GRANT { system_privilege | role | ALL PRIVILEGES }</a:t>
            </a:r>
          </a:p>
          <a:p>
            <a:pPr marL="0" indent="0">
              <a:buNone/>
            </a:pPr>
            <a:r>
              <a:rPr lang="x-none" altLang="es-CO"/>
              <a:t>        [, { system_privilege | role | ALL PRIVILEGES } ]...</a:t>
            </a:r>
          </a:p>
          <a:p>
            <a:pPr marL="0" indent="0">
              <a:buNone/>
            </a:pPr>
            <a:r>
              <a:rPr lang="x-none" altLang="es-CO"/>
              <a:t>   TO { user | role | PUBLIC } [, { user | role | PUBLIC } ]...</a:t>
            </a:r>
          </a:p>
          <a:p>
            <a:pPr marL="0" indent="0">
              <a:buNone/>
            </a:pPr>
            <a:r>
              <a:rPr lang="x-none" altLang="es-CO"/>
              <a:t>      [ IDENTIFIED BY password ] [ WITH ADMIN OPTION ]</a:t>
            </a:r>
          </a:p>
          <a:p>
            <a:pPr marL="0" indent="0">
              <a:buNone/>
            </a:pPr>
            <a:endParaRPr lang="x-none" altLang="es-CO"/>
          </a:p>
          <a:p>
            <a:pPr marL="0" indent="0">
              <a:buNone/>
            </a:pPr>
            <a:r>
              <a:rPr lang="x-none" altLang="es-CO">
                <a:sym typeface="+mn-ea"/>
              </a:rPr>
              <a:t>GRANT SELECT ANY TABLE TO SAFYOUNI</a:t>
            </a:r>
            <a:endParaRPr lang="x-none" altLang="es-CO"/>
          </a:p>
          <a:p>
            <a:pPr marL="0" indent="0">
              <a:buNone/>
            </a:pPr>
            <a:endParaRPr lang="es-CO"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a:sym typeface="+mn-ea"/>
              </a:rPr>
              <a:t>Conceder y Revocar Privilegios de Usuario</a:t>
            </a:r>
            <a:endParaRPr lang="x-none"/>
          </a:p>
        </p:txBody>
      </p:sp>
      <p:sp>
        <p:nvSpPr>
          <p:cNvPr id="3" name="Content Placeholder 2"/>
          <p:cNvSpPr>
            <a:spLocks noGrp="1"/>
          </p:cNvSpPr>
          <p:nvPr>
            <p:ph idx="1"/>
          </p:nvPr>
        </p:nvSpPr>
        <p:spPr/>
        <p:txBody>
          <a:bodyPr>
            <a:normAutofit/>
          </a:bodyPr>
          <a:lstStyle/>
          <a:p>
            <a:pPr marL="0" indent="0">
              <a:buNone/>
            </a:pPr>
            <a:endParaRPr lang="x-none" altLang="es-CO"/>
          </a:p>
          <a:p>
            <a:pPr marL="0" indent="0">
              <a:buNone/>
            </a:pPr>
            <a:endParaRPr lang="x-none" altLang="es-CO"/>
          </a:p>
          <a:p>
            <a:pPr marL="0" indent="0">
              <a:buNone/>
            </a:pPr>
            <a:endParaRPr lang="x-none" altLang="es-CO"/>
          </a:p>
          <a:p>
            <a:pPr marL="0" indent="0">
              <a:buNone/>
            </a:pPr>
            <a:endParaRPr lang="es-CO" altLang="en-US"/>
          </a:p>
        </p:txBody>
      </p:sp>
      <p:pic>
        <p:nvPicPr>
          <p:cNvPr id="4" name="Picture 3"/>
          <p:cNvPicPr>
            <a:picLocks noChangeAspect="1"/>
          </p:cNvPicPr>
          <p:nvPr/>
        </p:nvPicPr>
        <p:blipFill>
          <a:blip r:embed="rId3"/>
          <a:stretch>
            <a:fillRect/>
          </a:stretch>
        </p:blipFill>
        <p:spPr>
          <a:xfrm>
            <a:off x="1188495" y="2438399"/>
            <a:ext cx="10632717" cy="1581151"/>
          </a:xfrm>
          <a:prstGeom prst="rect">
            <a:avLst/>
          </a:prstGeom>
        </p:spPr>
      </p:pic>
      <p:sp>
        <p:nvSpPr>
          <p:cNvPr id="5" name="TextBox 4"/>
          <p:cNvSpPr txBox="1"/>
          <p:nvPr/>
        </p:nvSpPr>
        <p:spPr>
          <a:xfrm>
            <a:off x="4051935" y="4190998"/>
            <a:ext cx="8140065" cy="365760"/>
          </a:xfrm>
          <a:prstGeom prst="rect">
            <a:avLst/>
          </a:prstGeom>
          <a:noFill/>
        </p:spPr>
        <p:txBody>
          <a:bodyPr wrap="square" rtlCol="0" anchor="t">
            <a:spAutoFit/>
          </a:bodyPr>
          <a:lstStyle/>
          <a:p>
            <a:r>
              <a:rPr lang="es-CO" altLang="en-US" dirty="0"/>
              <a:t>REVOKE SELECT ANY TABLE FROM SAFYOUNI</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38835" y="412423"/>
            <a:ext cx="10018713" cy="502285"/>
          </a:xfrm>
        </p:spPr>
        <p:txBody>
          <a:bodyPr>
            <a:normAutofit fontScale="90000"/>
          </a:bodyPr>
          <a:lstStyle/>
          <a:p>
            <a:r>
              <a:rPr lang="x-none" dirty="0">
                <a:sym typeface="+mn-ea"/>
              </a:rPr>
              <a:t>Conceder y Revocar Privilegios de Usuario</a:t>
            </a:r>
            <a:endParaRPr lang="x-none" dirty="0"/>
          </a:p>
        </p:txBody>
      </p:sp>
      <p:sp>
        <p:nvSpPr>
          <p:cNvPr id="3" name="Content Placeholder 2"/>
          <p:cNvSpPr>
            <a:spLocks noGrp="1"/>
          </p:cNvSpPr>
          <p:nvPr>
            <p:ph idx="1"/>
          </p:nvPr>
        </p:nvSpPr>
        <p:spPr/>
        <p:txBody>
          <a:bodyPr>
            <a:normAutofit/>
          </a:bodyPr>
          <a:lstStyle/>
          <a:p>
            <a:pPr marL="0" indent="0">
              <a:buNone/>
            </a:pPr>
            <a:endParaRPr lang="x-none" altLang="es-CO"/>
          </a:p>
          <a:p>
            <a:pPr marL="0" indent="0">
              <a:buNone/>
            </a:pPr>
            <a:endParaRPr lang="x-none" altLang="es-CO"/>
          </a:p>
          <a:p>
            <a:pPr marL="0" indent="0">
              <a:buNone/>
            </a:pPr>
            <a:endParaRPr lang="es-CO" altLang="en-US"/>
          </a:p>
        </p:txBody>
      </p:sp>
      <p:pic>
        <p:nvPicPr>
          <p:cNvPr id="4" name="Picture 3"/>
          <p:cNvPicPr>
            <a:picLocks noChangeAspect="1"/>
          </p:cNvPicPr>
          <p:nvPr/>
        </p:nvPicPr>
        <p:blipFill>
          <a:blip r:embed="rId3"/>
          <a:stretch>
            <a:fillRect/>
          </a:stretch>
        </p:blipFill>
        <p:spPr>
          <a:xfrm>
            <a:off x="3262296" y="1103244"/>
            <a:ext cx="6371898" cy="5592076"/>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a:sym typeface="+mn-ea"/>
              </a:rPr>
              <a:t>Conceder y Revocar Privilegios de Usuario</a:t>
            </a:r>
            <a:endParaRPr lang="x-none"/>
          </a:p>
        </p:txBody>
      </p:sp>
      <p:sp>
        <p:nvSpPr>
          <p:cNvPr id="3" name="Content Placeholder 2"/>
          <p:cNvSpPr>
            <a:spLocks noGrp="1"/>
          </p:cNvSpPr>
          <p:nvPr>
            <p:ph idx="1"/>
          </p:nvPr>
        </p:nvSpPr>
        <p:spPr/>
        <p:txBody>
          <a:bodyPr>
            <a:normAutofit fontScale="85000" lnSpcReduction="20000"/>
          </a:bodyPr>
          <a:lstStyle/>
          <a:p>
            <a:pPr marL="0" indent="0">
              <a:buNone/>
            </a:pPr>
            <a:r>
              <a:rPr lang="es-CO" altLang="en-US"/>
              <a:t>SQL&gt; GRANT SELECT ANY TABLE TO LINDA WITH ADMIN OPTION</a:t>
            </a:r>
          </a:p>
          <a:p>
            <a:pPr marL="0" indent="0">
              <a:buNone/>
            </a:pPr>
            <a:r>
              <a:rPr lang="es-CO" altLang="en-US"/>
              <a:t>  2  /</a:t>
            </a:r>
          </a:p>
          <a:p>
            <a:pPr marL="0" indent="0">
              <a:buNone/>
            </a:pPr>
            <a:endParaRPr lang="es-CO" altLang="en-US"/>
          </a:p>
          <a:p>
            <a:pPr marL="0" indent="0">
              <a:buNone/>
            </a:pPr>
            <a:r>
              <a:rPr lang="es-CO" altLang="en-US"/>
              <a:t>SQL&gt; GRANT SELECT ANY TABLE TO GEORGE</a:t>
            </a:r>
          </a:p>
          <a:p>
            <a:pPr marL="0" indent="0">
              <a:buNone/>
            </a:pPr>
            <a:r>
              <a:rPr lang="es-CO" altLang="en-US"/>
              <a:t>  2  /</a:t>
            </a:r>
          </a:p>
          <a:p>
            <a:pPr marL="0" indent="0">
              <a:buNone/>
            </a:pPr>
            <a:endParaRPr lang="es-CO" altLang="en-US"/>
          </a:p>
          <a:p>
            <a:pPr marL="0" indent="0">
              <a:buNone/>
            </a:pPr>
            <a:r>
              <a:rPr lang="es-CO" altLang="en-US"/>
              <a:t>SQL&gt; REVOKE SELECT ANY TABLE FROM LINDA</a:t>
            </a:r>
          </a:p>
          <a:p>
            <a:pPr marL="0" indent="0">
              <a:buNone/>
            </a:pPr>
            <a:r>
              <a:rPr lang="es-CO" altLang="en-US"/>
              <a:t>  2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Definición y Usos de Perfiles</a:t>
            </a:r>
          </a:p>
        </p:txBody>
      </p:sp>
      <p:sp>
        <p:nvSpPr>
          <p:cNvPr id="3" name="Marcador de contenido 2"/>
          <p:cNvSpPr>
            <a:spLocks noGrp="1"/>
          </p:cNvSpPr>
          <p:nvPr>
            <p:ph idx="1"/>
          </p:nvPr>
        </p:nvSpPr>
        <p:spPr>
          <a:xfrm>
            <a:off x="1484310" y="2110817"/>
            <a:ext cx="10018713" cy="3124201"/>
          </a:xfrm>
        </p:spPr>
        <p:txBody>
          <a:bodyPr>
            <a:normAutofit/>
          </a:bodyPr>
          <a:lstStyle/>
          <a:p>
            <a:pPr algn="just"/>
            <a:r>
              <a:rPr lang="es-ES" dirty="0"/>
              <a:t>Un perfil es un concepto de seguridad que describe la limitación de recursos de base de datos que se le conceden a los usuarios de bases de datos. </a:t>
            </a:r>
          </a:p>
          <a:p>
            <a:pPr algn="just"/>
            <a:r>
              <a:rPr lang="es-ES" dirty="0"/>
              <a:t>Un perfil es una forma de definir el comportamiento del usuario de la base de datos para evitar que los usuarios desperdicien recursos como la memoria o el consumo de la CPU.</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22018" y="355863"/>
            <a:ext cx="10018713" cy="1218414"/>
          </a:xfrm>
        </p:spPr>
        <p:txBody>
          <a:bodyPr>
            <a:normAutofit/>
          </a:bodyPr>
          <a:lstStyle/>
          <a:p>
            <a:r>
              <a:rPr lang="x-none" dirty="0">
                <a:sym typeface="+mn-ea"/>
              </a:rPr>
              <a:t>Conceder y Revocar Privilegios de Usuario</a:t>
            </a:r>
            <a:endParaRPr lang="x-none" dirty="0"/>
          </a:p>
        </p:txBody>
      </p:sp>
      <p:pic>
        <p:nvPicPr>
          <p:cNvPr id="4" name="Content Placeholder 3"/>
          <p:cNvPicPr>
            <a:picLocks noGrp="1" noChangeAspect="1"/>
          </p:cNvPicPr>
          <p:nvPr>
            <p:ph idx="1"/>
          </p:nvPr>
        </p:nvPicPr>
        <p:blipFill>
          <a:blip r:embed="rId3"/>
          <a:stretch>
            <a:fillRect/>
          </a:stretch>
        </p:blipFill>
        <p:spPr>
          <a:xfrm>
            <a:off x="2205002" y="1693008"/>
            <a:ext cx="8484994" cy="474515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a:sym typeface="+mn-ea"/>
              </a:rPr>
              <a:t>Conceder y Revocar Privilegios de Usuario</a:t>
            </a:r>
            <a:endParaRPr lang="x-none"/>
          </a:p>
        </p:txBody>
      </p:sp>
      <p:sp>
        <p:nvSpPr>
          <p:cNvPr id="3" name="Content Placeholder 2"/>
          <p:cNvSpPr>
            <a:spLocks noGrp="1"/>
          </p:cNvSpPr>
          <p:nvPr>
            <p:ph idx="1"/>
          </p:nvPr>
        </p:nvSpPr>
        <p:spPr>
          <a:xfrm>
            <a:off x="1682272" y="1426844"/>
            <a:ext cx="10018713" cy="3124201"/>
          </a:xfrm>
        </p:spPr>
        <p:txBody>
          <a:bodyPr/>
          <a:lstStyle/>
          <a:p>
            <a:pPr marL="0" indent="0">
              <a:buNone/>
            </a:pPr>
            <a:r>
              <a:rPr lang="x-none" altLang="es-CO" dirty="0"/>
              <a:t>El diccionario de datos para observar los privilegios de los usuarios:</a:t>
            </a:r>
          </a:p>
          <a:p>
            <a:pPr marL="0" indent="0">
              <a:buNone/>
            </a:pPr>
            <a:r>
              <a:rPr lang="x-none" altLang="es-CO" dirty="0"/>
              <a:t>■ DBA_SYS_PRIVS</a:t>
            </a:r>
          </a:p>
          <a:p>
            <a:pPr marL="0" indent="0">
              <a:buNone/>
            </a:pPr>
            <a:r>
              <a:rPr lang="x-none" altLang="es-CO" dirty="0"/>
              <a:t>■ ALL_SYS_PRIVS</a:t>
            </a:r>
          </a:p>
          <a:p>
            <a:pPr marL="0" indent="0">
              <a:buNone/>
            </a:pPr>
            <a:r>
              <a:rPr lang="x-none" altLang="es-CO" dirty="0"/>
              <a:t>■ USER_SYS_PRIVS</a:t>
            </a:r>
          </a:p>
        </p:txBody>
      </p:sp>
      <p:pic>
        <p:nvPicPr>
          <p:cNvPr id="5" name="Picture 4"/>
          <p:cNvPicPr>
            <a:picLocks noChangeAspect="1"/>
          </p:cNvPicPr>
          <p:nvPr/>
        </p:nvPicPr>
        <p:blipFill>
          <a:blip r:embed="rId3"/>
          <a:stretch>
            <a:fillRect/>
          </a:stretch>
        </p:blipFill>
        <p:spPr>
          <a:xfrm>
            <a:off x="906708" y="4183400"/>
            <a:ext cx="5313045" cy="1251585"/>
          </a:xfrm>
          <a:prstGeom prst="rect">
            <a:avLst/>
          </a:prstGeom>
        </p:spPr>
      </p:pic>
      <p:pic>
        <p:nvPicPr>
          <p:cNvPr id="6" name="Picture 5"/>
          <p:cNvPicPr>
            <a:picLocks noChangeAspect="1"/>
          </p:cNvPicPr>
          <p:nvPr/>
        </p:nvPicPr>
        <p:blipFill>
          <a:blip r:embed="rId4"/>
          <a:stretch>
            <a:fillRect/>
          </a:stretch>
        </p:blipFill>
        <p:spPr>
          <a:xfrm>
            <a:off x="6367761" y="4914625"/>
            <a:ext cx="5455285" cy="159385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74885" y="0"/>
            <a:ext cx="10018713" cy="549111"/>
          </a:xfrm>
        </p:spPr>
        <p:txBody>
          <a:bodyPr>
            <a:normAutofit fontScale="90000"/>
          </a:bodyPr>
          <a:lstStyle/>
          <a:p>
            <a:r>
              <a:rPr lang="x-none" dirty="0"/>
              <a:t>Privilegios en Oracle</a:t>
            </a:r>
          </a:p>
        </p:txBody>
      </p:sp>
      <p:pic>
        <p:nvPicPr>
          <p:cNvPr id="3" name="Content Placeholder 2"/>
          <p:cNvPicPr>
            <a:picLocks noGrp="1" noChangeAspect="1"/>
          </p:cNvPicPr>
          <p:nvPr>
            <p:ph idx="1"/>
          </p:nvPr>
        </p:nvPicPr>
        <p:blipFill>
          <a:blip r:embed="rId3"/>
          <a:srcRect l="25129" t="15470" r="27045" b="27765"/>
          <a:stretch>
            <a:fillRect/>
          </a:stretch>
        </p:blipFill>
        <p:spPr>
          <a:xfrm>
            <a:off x="2423491" y="725866"/>
            <a:ext cx="8703797" cy="5896348"/>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48169" y="-68345"/>
            <a:ext cx="10018713" cy="690513"/>
          </a:xfrm>
        </p:spPr>
        <p:txBody>
          <a:bodyPr>
            <a:normAutofit fontScale="90000"/>
          </a:bodyPr>
          <a:lstStyle/>
          <a:p>
            <a:r>
              <a:rPr lang="x-none" dirty="0"/>
              <a:t>Privilegios en Oracle</a:t>
            </a:r>
          </a:p>
        </p:txBody>
      </p:sp>
      <p:pic>
        <p:nvPicPr>
          <p:cNvPr id="5" name="Content Placeholder 4"/>
          <p:cNvPicPr>
            <a:picLocks noGrp="1" noChangeAspect="1"/>
          </p:cNvPicPr>
          <p:nvPr>
            <p:ph idx="1"/>
          </p:nvPr>
        </p:nvPicPr>
        <p:blipFill>
          <a:blip r:embed="rId3"/>
          <a:srcRect l="27600" t="12099" r="27978" b="28911"/>
          <a:stretch>
            <a:fillRect/>
          </a:stretch>
        </p:blipFill>
        <p:spPr>
          <a:xfrm>
            <a:off x="2403836" y="622168"/>
            <a:ext cx="8284452" cy="6188448"/>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a:sym typeface="+mn-ea"/>
              </a:rPr>
              <a:t>Conceder y Revocar Privilegios de Usuario</a:t>
            </a:r>
            <a:endParaRPr lang="x-none"/>
          </a:p>
        </p:txBody>
      </p:sp>
      <p:sp>
        <p:nvSpPr>
          <p:cNvPr id="3" name="Content Placeholder 2"/>
          <p:cNvSpPr>
            <a:spLocks noGrp="1"/>
          </p:cNvSpPr>
          <p:nvPr>
            <p:ph idx="1"/>
          </p:nvPr>
        </p:nvSpPr>
        <p:spPr>
          <a:xfrm>
            <a:off x="1484310" y="2055043"/>
            <a:ext cx="10018713" cy="3736157"/>
          </a:xfrm>
        </p:spPr>
        <p:txBody>
          <a:bodyPr>
            <a:normAutofit fontScale="97500"/>
          </a:bodyPr>
          <a:lstStyle/>
          <a:p>
            <a:pPr marL="0" indent="0">
              <a:buNone/>
            </a:pPr>
            <a:r>
              <a:rPr lang="es-CO" altLang="en-US" sz="1400" dirty="0"/>
              <a:t>GRANT { </a:t>
            </a:r>
            <a:r>
              <a:rPr lang="es-CO" altLang="en-US" sz="1400" dirty="0" err="1"/>
              <a:t>object_privilege</a:t>
            </a:r>
            <a:r>
              <a:rPr lang="es-CO" altLang="en-US" sz="1400" dirty="0"/>
              <a:t> | ALL [ PRIVILEGES ] }     </a:t>
            </a:r>
          </a:p>
          <a:p>
            <a:pPr marL="0" indent="0">
              <a:buNone/>
            </a:pPr>
            <a:r>
              <a:rPr lang="es-CO" altLang="en-US" sz="1400" dirty="0"/>
              <a:t>        [ (</a:t>
            </a:r>
            <a:r>
              <a:rPr lang="es-CO" altLang="en-US" sz="1400" dirty="0" err="1"/>
              <a:t>column</a:t>
            </a:r>
            <a:r>
              <a:rPr lang="es-CO" altLang="en-US" sz="1400" dirty="0"/>
              <a:t> [, </a:t>
            </a:r>
            <a:r>
              <a:rPr lang="es-CO" altLang="en-US" sz="1400" dirty="0" err="1"/>
              <a:t>column</a:t>
            </a:r>
            <a:r>
              <a:rPr lang="es-CO" altLang="en-US" sz="1400" dirty="0"/>
              <a:t> ]...) ]</a:t>
            </a:r>
          </a:p>
          <a:p>
            <a:pPr marL="0" indent="0">
              <a:buNone/>
            </a:pPr>
            <a:r>
              <a:rPr lang="es-CO" altLang="en-US" sz="1400" dirty="0"/>
              <a:t>        [, { </a:t>
            </a:r>
            <a:r>
              <a:rPr lang="es-CO" altLang="en-US" sz="1400" dirty="0" err="1"/>
              <a:t>object_privilege</a:t>
            </a:r>
            <a:r>
              <a:rPr lang="es-CO" altLang="en-US" sz="1400" dirty="0"/>
              <a:t> | ALL [ PRIVILEGES ] }</a:t>
            </a:r>
          </a:p>
          <a:p>
            <a:pPr marL="0" indent="0">
              <a:buNone/>
            </a:pPr>
            <a:r>
              <a:rPr lang="es-CO" altLang="en-US" sz="1400" dirty="0"/>
              <a:t>        [ (</a:t>
            </a:r>
            <a:r>
              <a:rPr lang="es-CO" altLang="en-US" sz="1400" dirty="0" err="1"/>
              <a:t>column</a:t>
            </a:r>
            <a:r>
              <a:rPr lang="es-CO" altLang="en-US" sz="1400" dirty="0"/>
              <a:t> [, </a:t>
            </a:r>
            <a:r>
              <a:rPr lang="es-CO" altLang="en-US" sz="1400" dirty="0" err="1"/>
              <a:t>column</a:t>
            </a:r>
            <a:r>
              <a:rPr lang="es-CO" altLang="en-US" sz="1400" dirty="0"/>
              <a:t> ]...) ] ]...                     |</a:t>
            </a:r>
          </a:p>
          <a:p>
            <a:pPr marL="0" indent="0">
              <a:buNone/>
            </a:pPr>
            <a:r>
              <a:rPr lang="es-CO" altLang="en-US" sz="1400" dirty="0"/>
              <a:t>   ON { </a:t>
            </a:r>
            <a:r>
              <a:rPr lang="es-CO" altLang="en-US" sz="1400" dirty="0" err="1"/>
              <a:t>schema.object</a:t>
            </a:r>
            <a:r>
              <a:rPr lang="es-CO" altLang="en-US" sz="1400" dirty="0"/>
              <a:t> | { DIRECTORY </a:t>
            </a:r>
            <a:r>
              <a:rPr lang="es-CO" altLang="en-US" sz="1400" dirty="0" err="1"/>
              <a:t>directory_name</a:t>
            </a:r>
            <a:r>
              <a:rPr lang="es-CO" altLang="en-US" sz="1400" dirty="0"/>
              <a:t> |</a:t>
            </a:r>
          </a:p>
          <a:p>
            <a:pPr marL="0" indent="0">
              <a:buNone/>
            </a:pPr>
            <a:r>
              <a:rPr lang="es-CO" altLang="en-US" sz="1400" dirty="0"/>
              <a:t>        JAVA { SOURCE | RESOURCE } [ </a:t>
            </a:r>
            <a:r>
              <a:rPr lang="es-CO" altLang="en-US" sz="1400" dirty="0" err="1"/>
              <a:t>schema</a:t>
            </a:r>
            <a:r>
              <a:rPr lang="es-CO" altLang="en-US" sz="1400" dirty="0"/>
              <a:t>. ]</a:t>
            </a:r>
            <a:r>
              <a:rPr lang="es-CO" altLang="en-US" sz="1400" dirty="0" err="1"/>
              <a:t>object</a:t>
            </a:r>
            <a:endParaRPr lang="es-CO" altLang="en-US" sz="1400" dirty="0"/>
          </a:p>
          <a:p>
            <a:pPr marL="0" indent="0">
              <a:buNone/>
            </a:pPr>
            <a:r>
              <a:rPr lang="es-CO" altLang="en-US" sz="1400" dirty="0"/>
              <a:t>      }</a:t>
            </a:r>
          </a:p>
          <a:p>
            <a:pPr marL="0" indent="0">
              <a:buNone/>
            </a:pPr>
            <a:r>
              <a:rPr lang="es-CO" altLang="en-US" sz="1400" dirty="0"/>
              <a:t>   TO { </a:t>
            </a:r>
            <a:r>
              <a:rPr lang="es-CO" altLang="en-US" sz="1400" dirty="0" err="1"/>
              <a:t>user</a:t>
            </a:r>
            <a:r>
              <a:rPr lang="es-CO" altLang="en-US" sz="1400" dirty="0"/>
              <a:t> | role | PUBLIC }</a:t>
            </a:r>
          </a:p>
          <a:p>
            <a:pPr marL="0" indent="0">
              <a:buNone/>
            </a:pPr>
            <a:r>
              <a:rPr lang="es-CO" altLang="en-US" sz="1400" dirty="0"/>
              <a:t>        [, { </a:t>
            </a:r>
            <a:r>
              <a:rPr lang="es-CO" altLang="en-US" sz="1400" dirty="0" err="1"/>
              <a:t>user</a:t>
            </a:r>
            <a:r>
              <a:rPr lang="es-CO" altLang="en-US" sz="1400" dirty="0"/>
              <a:t> | role | PUBLIC } ]...</a:t>
            </a:r>
          </a:p>
          <a:p>
            <a:pPr marL="0" indent="0">
              <a:buNone/>
            </a:pPr>
            <a:r>
              <a:rPr lang="es-CO" altLang="en-US" sz="1400" dirty="0"/>
              <a:t>      [ WITH HIERARCHY OPTION ]</a:t>
            </a:r>
          </a:p>
          <a:p>
            <a:pPr marL="0" indent="0">
              <a:buNone/>
            </a:pPr>
            <a:r>
              <a:rPr lang="es-CO" altLang="en-US" sz="1400" dirty="0"/>
              <a:t>      [ WITH GRANT OPTION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a:sym typeface="+mn-ea"/>
              </a:rPr>
              <a:t>Conceder y Revocar Privilegios de Usuario</a:t>
            </a:r>
            <a:endParaRPr lang="x-none"/>
          </a:p>
        </p:txBody>
      </p:sp>
      <p:pic>
        <p:nvPicPr>
          <p:cNvPr id="4" name="Content Placeholder 3"/>
          <p:cNvPicPr>
            <a:picLocks noGrp="1" noChangeAspect="1"/>
          </p:cNvPicPr>
          <p:nvPr>
            <p:ph idx="1"/>
          </p:nvPr>
        </p:nvPicPr>
        <p:blipFill>
          <a:blip r:embed="rId3"/>
          <a:stretch>
            <a:fillRect/>
          </a:stretch>
        </p:blipFill>
        <p:spPr>
          <a:xfrm>
            <a:off x="1212045" y="2922028"/>
            <a:ext cx="10707370" cy="157797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40" y="0"/>
            <a:ext cx="10018713" cy="1086439"/>
          </a:xfrm>
        </p:spPr>
        <p:txBody>
          <a:bodyPr>
            <a:normAutofit/>
          </a:bodyPr>
          <a:lstStyle/>
          <a:p>
            <a:r>
              <a:rPr lang="x-none" dirty="0">
                <a:sym typeface="+mn-ea"/>
              </a:rPr>
              <a:t>Conceder y Revocar Privilegios de Usuario</a:t>
            </a:r>
            <a:endParaRPr lang="x-none" dirty="0"/>
          </a:p>
        </p:txBody>
      </p:sp>
      <p:pic>
        <p:nvPicPr>
          <p:cNvPr id="5" name="Content Placeholder 4"/>
          <p:cNvPicPr>
            <a:picLocks noGrp="1" noChangeAspect="1"/>
          </p:cNvPicPr>
          <p:nvPr>
            <p:ph idx="1"/>
          </p:nvPr>
        </p:nvPicPr>
        <p:blipFill>
          <a:blip r:embed="rId3"/>
          <a:stretch>
            <a:fillRect/>
          </a:stretch>
        </p:blipFill>
        <p:spPr>
          <a:xfrm>
            <a:off x="2856322" y="1086439"/>
            <a:ext cx="6813877" cy="5460913"/>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10554" y="431276"/>
            <a:ext cx="10018713" cy="1752599"/>
          </a:xfrm>
        </p:spPr>
        <p:txBody>
          <a:bodyPr>
            <a:normAutofit/>
          </a:bodyPr>
          <a:lstStyle/>
          <a:p>
            <a:r>
              <a:rPr lang="x-none" dirty="0">
                <a:sym typeface="+mn-ea"/>
              </a:rPr>
              <a:t>Conceder y Revocar Privilegios de Usuario</a:t>
            </a:r>
            <a:endParaRPr lang="x-none" dirty="0"/>
          </a:p>
        </p:txBody>
      </p:sp>
      <p:sp>
        <p:nvSpPr>
          <p:cNvPr id="3" name="Content Placeholder 2"/>
          <p:cNvSpPr>
            <a:spLocks noGrp="1"/>
          </p:cNvSpPr>
          <p:nvPr>
            <p:ph idx="1"/>
          </p:nvPr>
        </p:nvSpPr>
        <p:spPr>
          <a:xfrm>
            <a:off x="1710554" y="2183875"/>
            <a:ext cx="10018713" cy="3124201"/>
          </a:xfrm>
        </p:spPr>
        <p:txBody>
          <a:bodyPr/>
          <a:lstStyle/>
          <a:p>
            <a:pPr marL="0" indent="0">
              <a:buNone/>
            </a:pPr>
            <a:r>
              <a:rPr lang="es-CO" altLang="en-US" dirty="0"/>
              <a:t>SQL&gt; GRANT SELECT ON EMP TO LINDA WITH GRANT OPTION</a:t>
            </a:r>
          </a:p>
          <a:p>
            <a:pPr marL="0" indent="0">
              <a:buNone/>
            </a:pPr>
            <a:r>
              <a:rPr lang="es-CO" altLang="en-US" dirty="0"/>
              <a:t>  2  /</a:t>
            </a:r>
          </a:p>
          <a:p>
            <a:pPr marL="0" indent="0">
              <a:buNone/>
            </a:pPr>
            <a:r>
              <a:rPr lang="es-CO" altLang="en-US" dirty="0"/>
              <a:t>SQL&gt; GRANT SELECT ON EMP TO GEORGE</a:t>
            </a:r>
          </a:p>
          <a:p>
            <a:pPr marL="0" indent="0">
              <a:buNone/>
            </a:pPr>
            <a:r>
              <a:rPr lang="es-CO" altLang="en-US" dirty="0"/>
              <a:t>  2  /</a:t>
            </a:r>
          </a:p>
          <a:p>
            <a:pPr marL="0" indent="0">
              <a:buNone/>
            </a:pPr>
            <a:r>
              <a:rPr lang="es-CO" altLang="en-US" dirty="0"/>
              <a:t>SQL&gt; REVOKE SELECT ON EMP FROM LINDA</a:t>
            </a:r>
          </a:p>
          <a:p>
            <a:pPr marL="0" indent="0">
              <a:buNone/>
            </a:pPr>
            <a:r>
              <a:rPr lang="es-CO" altLang="en-US" dirty="0"/>
              <a:t>  2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760" y="157900"/>
            <a:ext cx="10018713" cy="671660"/>
          </a:xfrm>
        </p:spPr>
        <p:txBody>
          <a:bodyPr>
            <a:normAutofit fontScale="90000"/>
          </a:bodyPr>
          <a:lstStyle/>
          <a:p>
            <a:r>
              <a:rPr lang="x-none" dirty="0">
                <a:sym typeface="+mn-ea"/>
              </a:rPr>
              <a:t>Conceder y Revocar Privilegios de Usuario</a:t>
            </a:r>
            <a:endParaRPr lang="x-none" dirty="0"/>
          </a:p>
        </p:txBody>
      </p:sp>
      <p:pic>
        <p:nvPicPr>
          <p:cNvPr id="4" name="Content Placeholder 3"/>
          <p:cNvPicPr>
            <a:picLocks noGrp="1" noChangeAspect="1"/>
          </p:cNvPicPr>
          <p:nvPr>
            <p:ph idx="1"/>
          </p:nvPr>
        </p:nvPicPr>
        <p:blipFill>
          <a:blip r:embed="rId3"/>
          <a:stretch>
            <a:fillRect/>
          </a:stretch>
        </p:blipFill>
        <p:spPr>
          <a:xfrm>
            <a:off x="1995449" y="1025986"/>
            <a:ext cx="9299333" cy="5212947"/>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03165" y="379495"/>
            <a:ext cx="10018713" cy="1015672"/>
          </a:xfrm>
        </p:spPr>
        <p:txBody>
          <a:bodyPr>
            <a:normAutofit/>
          </a:bodyPr>
          <a:lstStyle/>
          <a:p>
            <a:r>
              <a:rPr lang="x-none" dirty="0">
                <a:sym typeface="+mn-ea"/>
              </a:rPr>
              <a:t>Conceder y Revocar Privilegios de Usuario</a:t>
            </a:r>
            <a:endParaRPr lang="x-none" dirty="0"/>
          </a:p>
        </p:txBody>
      </p:sp>
      <p:sp>
        <p:nvSpPr>
          <p:cNvPr id="3" name="Content Placeholder 2"/>
          <p:cNvSpPr>
            <a:spLocks noGrp="1"/>
          </p:cNvSpPr>
          <p:nvPr>
            <p:ph idx="1"/>
          </p:nvPr>
        </p:nvSpPr>
        <p:spPr>
          <a:xfrm>
            <a:off x="1616286" y="1537969"/>
            <a:ext cx="10018713" cy="3124201"/>
          </a:xfrm>
        </p:spPr>
        <p:txBody>
          <a:bodyPr>
            <a:normAutofit fontScale="85000" lnSpcReduction="20000"/>
          </a:bodyPr>
          <a:lstStyle/>
          <a:p>
            <a:pPr marL="0" indent="0">
              <a:buNone/>
            </a:pPr>
            <a:r>
              <a:rPr lang="x-none" altLang="es-CO" dirty="0"/>
              <a:t>El diccionario de datos para observar los privilegios de los usuarios:</a:t>
            </a:r>
          </a:p>
          <a:p>
            <a:pPr marL="0" indent="0">
              <a:buNone/>
            </a:pPr>
            <a:r>
              <a:rPr lang="x-none" altLang="es-CO" dirty="0"/>
              <a:t>■ USER_TAB_PRIVS</a:t>
            </a:r>
          </a:p>
          <a:p>
            <a:pPr marL="0" indent="0">
              <a:buNone/>
            </a:pPr>
            <a:r>
              <a:rPr lang="x-none" altLang="es-CO" dirty="0"/>
              <a:t>■ USER_TAB_PRIVS_MADE</a:t>
            </a:r>
          </a:p>
          <a:p>
            <a:pPr marL="0" indent="0">
              <a:buNone/>
            </a:pPr>
            <a:r>
              <a:rPr lang="x-none" altLang="es-CO" dirty="0"/>
              <a:t>■ USER_TAB_PRIVS_RECD</a:t>
            </a:r>
          </a:p>
          <a:p>
            <a:pPr marL="0" indent="0">
              <a:buNone/>
            </a:pPr>
            <a:r>
              <a:rPr lang="x-none" altLang="es-CO" dirty="0"/>
              <a:t>■ ALL_TAB_PRIVS</a:t>
            </a:r>
          </a:p>
          <a:p>
            <a:pPr marL="0" indent="0">
              <a:buNone/>
            </a:pPr>
            <a:r>
              <a:rPr lang="x-none" altLang="es-CO" dirty="0"/>
              <a:t>■ ALL_TAB_PRIVS_MADE</a:t>
            </a:r>
          </a:p>
          <a:p>
            <a:pPr marL="0" indent="0">
              <a:buNone/>
            </a:pPr>
            <a:r>
              <a:rPr lang="x-none" altLang="es-CO" dirty="0"/>
              <a:t>■ ALL_TAB_PRIVS_RECD</a:t>
            </a:r>
          </a:p>
          <a:p>
            <a:pPr marL="0" indent="0">
              <a:buNone/>
            </a:pPr>
            <a:r>
              <a:rPr lang="x-none" altLang="es-CO" dirty="0"/>
              <a:t>■ DBA_TAB_PRIVS</a:t>
            </a:r>
          </a:p>
        </p:txBody>
      </p:sp>
      <p:pic>
        <p:nvPicPr>
          <p:cNvPr id="4" name="Picture 3"/>
          <p:cNvPicPr>
            <a:picLocks noChangeAspect="1"/>
          </p:cNvPicPr>
          <p:nvPr/>
        </p:nvPicPr>
        <p:blipFill>
          <a:blip r:embed="rId3"/>
          <a:stretch>
            <a:fillRect/>
          </a:stretch>
        </p:blipFill>
        <p:spPr>
          <a:xfrm>
            <a:off x="5855335" y="2394585"/>
            <a:ext cx="6013450" cy="1503680"/>
          </a:xfrm>
          <a:prstGeom prst="rect">
            <a:avLst/>
          </a:prstGeom>
        </p:spPr>
      </p:pic>
      <p:pic>
        <p:nvPicPr>
          <p:cNvPr id="7" name="Picture 6"/>
          <p:cNvPicPr>
            <a:picLocks noChangeAspect="1"/>
          </p:cNvPicPr>
          <p:nvPr/>
        </p:nvPicPr>
        <p:blipFill>
          <a:blip r:embed="rId4"/>
          <a:stretch>
            <a:fillRect/>
          </a:stretch>
        </p:blipFill>
        <p:spPr>
          <a:xfrm>
            <a:off x="5855970" y="3941445"/>
            <a:ext cx="6009640" cy="1431290"/>
          </a:xfrm>
          <a:prstGeom prst="rect">
            <a:avLst/>
          </a:prstGeom>
        </p:spPr>
      </p:pic>
      <p:pic>
        <p:nvPicPr>
          <p:cNvPr id="8" name="Picture 7"/>
          <p:cNvPicPr>
            <a:picLocks noChangeAspect="1"/>
          </p:cNvPicPr>
          <p:nvPr/>
        </p:nvPicPr>
        <p:blipFill>
          <a:blip r:embed="rId5"/>
          <a:stretch>
            <a:fillRect/>
          </a:stretch>
        </p:blipFill>
        <p:spPr>
          <a:xfrm>
            <a:off x="5841365" y="5426075"/>
            <a:ext cx="6038850" cy="11842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74" name="Rectangle 19"/>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2">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20"/>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2">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78" name="Freeform 6"/>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9" name="Freeform 7"/>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80" name="Freeform 8"/>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81" name="Freeform 9"/>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82" name="Freeform 10"/>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83" name="Freeform 11"/>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4098" name="Picture 2" descr="Resultado de imagen para base de datos financiera">
            <a:extLst>
              <a:ext uri="{FF2B5EF4-FFF2-40B4-BE49-F238E27FC236}">
                <a16:creationId xmlns:a16="http://schemas.microsoft.com/office/drawing/2014/main" id="{1612D4EC-6872-4B57-B8A4-3B4B9D1C7B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353" t="9091" r="17280"/>
          <a:stretch/>
        </p:blipFill>
        <p:spPr bwMode="auto">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noFill/>
          <a:ln w="38100">
            <a:noFill/>
          </a:ln>
          <a:effectLst/>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3962399" y="685800"/>
            <a:ext cx="7345891" cy="1413933"/>
          </a:xfrm>
        </p:spPr>
        <p:txBody>
          <a:bodyPr>
            <a:normAutofit/>
          </a:bodyPr>
          <a:lstStyle/>
          <a:p>
            <a:r>
              <a:rPr lang="es-ES" dirty="0"/>
              <a:t>Definición y Usos de Perfiles</a:t>
            </a:r>
          </a:p>
        </p:txBody>
      </p:sp>
      <p:sp>
        <p:nvSpPr>
          <p:cNvPr id="3" name="Marcador de contenido 2"/>
          <p:cNvSpPr>
            <a:spLocks noGrp="1"/>
          </p:cNvSpPr>
          <p:nvPr>
            <p:ph idx="1"/>
          </p:nvPr>
        </p:nvSpPr>
        <p:spPr>
          <a:xfrm>
            <a:off x="3843867" y="2048933"/>
            <a:ext cx="7659156" cy="3742267"/>
          </a:xfrm>
        </p:spPr>
        <p:txBody>
          <a:bodyPr>
            <a:normAutofit lnSpcReduction="10000"/>
          </a:bodyPr>
          <a:lstStyle/>
          <a:p>
            <a:pPr marL="0" indent="0" algn="just">
              <a:lnSpc>
                <a:spcPct val="90000"/>
              </a:lnSpc>
              <a:buNone/>
            </a:pPr>
            <a:r>
              <a:rPr lang="es-ES" sz="2200" dirty="0"/>
              <a:t>Una aplicación de base de datos financiera entró en producción después de un análisis exhaustivo, diseño y desarrollo. Inicialmente, la base de datos funcionó sin problemas, pero más adelante los clientes empezaron a quejarse por que la aplicación se demora en responder a sus peticiones. </a:t>
            </a:r>
          </a:p>
          <a:p>
            <a:pPr marL="0" indent="0" algn="just">
              <a:lnSpc>
                <a:spcPct val="90000"/>
              </a:lnSpc>
              <a:buNone/>
            </a:pPr>
            <a:r>
              <a:rPr lang="es-ES" sz="2200" dirty="0"/>
              <a:t>Se asignó un administrador de base de datos para investigar este aumento repentino de quejas. Realizó una inspección detallada de todas las consultas enviadas a la base de datos, pero no pudo localizar ninguna consulta que pudiera haber causado problemas de rendimiento. Fue capaz de confirmar que todas las consultas presentadas por la aplicación estaban totalmente optimizadas y no eran la fuente del problema.</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84311" y="148472"/>
            <a:ext cx="10018713" cy="1133573"/>
          </a:xfrm>
        </p:spPr>
        <p:txBody>
          <a:bodyPr>
            <a:normAutofit/>
          </a:bodyPr>
          <a:lstStyle/>
          <a:p>
            <a:r>
              <a:rPr lang="x-none" dirty="0"/>
              <a:t>Privilegios en MySQL</a:t>
            </a:r>
          </a:p>
        </p:txBody>
      </p:sp>
      <p:pic>
        <p:nvPicPr>
          <p:cNvPr id="3" name="Content Placeholder 2"/>
          <p:cNvPicPr>
            <a:picLocks noGrp="1" noChangeAspect="1"/>
          </p:cNvPicPr>
          <p:nvPr>
            <p:ph idx="1"/>
          </p:nvPr>
        </p:nvPicPr>
        <p:blipFill>
          <a:blip r:embed="rId3"/>
          <a:srcRect l="33462" t="17484" r="36869" b="58144"/>
          <a:stretch>
            <a:fillRect/>
          </a:stretch>
        </p:blipFill>
        <p:spPr>
          <a:xfrm>
            <a:off x="1921509" y="1282045"/>
            <a:ext cx="9581515" cy="44283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a:t>Privilegios en MySQL</a:t>
            </a:r>
          </a:p>
        </p:txBody>
      </p:sp>
      <p:pic>
        <p:nvPicPr>
          <p:cNvPr id="3" name="Content Placeholder 2"/>
          <p:cNvPicPr>
            <a:picLocks noGrp="1" noChangeAspect="1"/>
          </p:cNvPicPr>
          <p:nvPr>
            <p:ph idx="1"/>
          </p:nvPr>
        </p:nvPicPr>
        <p:blipFill>
          <a:blip r:embed="rId3"/>
          <a:srcRect l="33363" t="43287" r="57565" b="44367"/>
          <a:stretch>
            <a:fillRect/>
          </a:stretch>
        </p:blipFill>
        <p:spPr>
          <a:xfrm>
            <a:off x="-23495" y="2615565"/>
            <a:ext cx="3145790" cy="2408555"/>
          </a:xfrm>
          <a:prstGeom prst="rect">
            <a:avLst/>
          </a:prstGeom>
        </p:spPr>
      </p:pic>
      <p:pic>
        <p:nvPicPr>
          <p:cNvPr id="4" name="Content Placeholder 2"/>
          <p:cNvPicPr>
            <a:picLocks noChangeAspect="1"/>
          </p:cNvPicPr>
          <p:nvPr/>
        </p:nvPicPr>
        <p:blipFill>
          <a:blip r:embed="rId3"/>
          <a:srcRect l="33651" t="55779" r="52368" b="25204"/>
          <a:stretch>
            <a:fillRect/>
          </a:stretch>
        </p:blipFill>
        <p:spPr>
          <a:xfrm>
            <a:off x="2776220" y="2618105"/>
            <a:ext cx="3164205" cy="2421255"/>
          </a:xfrm>
          <a:prstGeom prst="rect">
            <a:avLst/>
          </a:prstGeom>
        </p:spPr>
      </p:pic>
      <p:pic>
        <p:nvPicPr>
          <p:cNvPr id="5" name="Content Placeholder 2"/>
          <p:cNvPicPr>
            <a:picLocks noChangeAspect="1"/>
          </p:cNvPicPr>
          <p:nvPr/>
        </p:nvPicPr>
        <p:blipFill>
          <a:blip r:embed="rId3"/>
          <a:srcRect l="33175" t="80312" r="41491" b="3284"/>
          <a:stretch>
            <a:fillRect/>
          </a:stretch>
        </p:blipFill>
        <p:spPr>
          <a:xfrm>
            <a:off x="5547995" y="2620010"/>
            <a:ext cx="6734175" cy="245300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a:t>Privilegios en MySQL</a:t>
            </a:r>
          </a:p>
        </p:txBody>
      </p:sp>
      <p:pic>
        <p:nvPicPr>
          <p:cNvPr id="5" name="Content Placeholder 4"/>
          <p:cNvPicPr>
            <a:picLocks noGrp="1" noChangeAspect="1"/>
          </p:cNvPicPr>
          <p:nvPr>
            <p:ph idx="1"/>
          </p:nvPr>
        </p:nvPicPr>
        <p:blipFill>
          <a:blip r:embed="rId3"/>
          <a:srcRect l="33175" t="16068" r="41967" b="67557"/>
          <a:stretch>
            <a:fillRect/>
          </a:stretch>
        </p:blipFill>
        <p:spPr>
          <a:xfrm>
            <a:off x="238760" y="2411095"/>
            <a:ext cx="5435600" cy="2014220"/>
          </a:xfrm>
          <a:prstGeom prst="rect">
            <a:avLst/>
          </a:prstGeom>
        </p:spPr>
      </p:pic>
      <p:pic>
        <p:nvPicPr>
          <p:cNvPr id="6" name="Content Placeholder 4"/>
          <p:cNvPicPr>
            <a:picLocks noChangeAspect="1"/>
          </p:cNvPicPr>
          <p:nvPr/>
        </p:nvPicPr>
        <p:blipFill>
          <a:blip r:embed="rId3"/>
          <a:srcRect l="33175" t="32604" r="55102" b="49314"/>
          <a:stretch>
            <a:fillRect/>
          </a:stretch>
        </p:blipFill>
        <p:spPr>
          <a:xfrm>
            <a:off x="5488940" y="2414270"/>
            <a:ext cx="2304415" cy="1999615"/>
          </a:xfrm>
          <a:prstGeom prst="rect">
            <a:avLst/>
          </a:prstGeom>
        </p:spPr>
      </p:pic>
      <p:pic>
        <p:nvPicPr>
          <p:cNvPr id="7" name="Content Placeholder 4"/>
          <p:cNvPicPr>
            <a:picLocks noChangeAspect="1"/>
          </p:cNvPicPr>
          <p:nvPr/>
        </p:nvPicPr>
        <p:blipFill>
          <a:blip r:embed="rId3"/>
          <a:srcRect l="33552" t="50073" r="48674" b="35201"/>
          <a:stretch>
            <a:fillRect/>
          </a:stretch>
        </p:blipFill>
        <p:spPr>
          <a:xfrm>
            <a:off x="7696200" y="2413635"/>
            <a:ext cx="4291330" cy="200025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84309" y="0"/>
            <a:ext cx="10018713" cy="860196"/>
          </a:xfrm>
        </p:spPr>
        <p:txBody>
          <a:bodyPr>
            <a:normAutofit/>
          </a:bodyPr>
          <a:lstStyle/>
          <a:p>
            <a:r>
              <a:rPr lang="x-none" dirty="0"/>
              <a:t>Privilegios en MySQL</a:t>
            </a:r>
          </a:p>
        </p:txBody>
      </p:sp>
      <p:pic>
        <p:nvPicPr>
          <p:cNvPr id="7" name="Content Placeholder 6"/>
          <p:cNvPicPr>
            <a:picLocks noGrp="1" noChangeAspect="1"/>
          </p:cNvPicPr>
          <p:nvPr>
            <p:ph idx="1"/>
          </p:nvPr>
        </p:nvPicPr>
        <p:blipFill>
          <a:blip r:embed="rId3"/>
          <a:srcRect l="27978" t="11092" r="5484"/>
          <a:stretch>
            <a:fillRect/>
          </a:stretch>
        </p:blipFill>
        <p:spPr>
          <a:xfrm>
            <a:off x="2677349" y="766630"/>
            <a:ext cx="7915439" cy="5949968"/>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84311" y="685801"/>
            <a:ext cx="10018713" cy="1237268"/>
          </a:xfrm>
        </p:spPr>
        <p:txBody>
          <a:bodyPr>
            <a:normAutofit/>
          </a:bodyPr>
          <a:lstStyle/>
          <a:p>
            <a:r>
              <a:rPr lang="x-none" dirty="0"/>
              <a:t>Privilegios en MySQL</a:t>
            </a:r>
          </a:p>
        </p:txBody>
      </p:sp>
      <p:sp>
        <p:nvSpPr>
          <p:cNvPr id="6" name="Content Placeholder 5"/>
          <p:cNvSpPr>
            <a:spLocks noGrp="1"/>
          </p:cNvSpPr>
          <p:nvPr>
            <p:ph idx="1"/>
          </p:nvPr>
        </p:nvSpPr>
        <p:spPr>
          <a:xfrm>
            <a:off x="1748261" y="2108461"/>
            <a:ext cx="10018713" cy="3811572"/>
          </a:xfrm>
        </p:spPr>
        <p:txBody>
          <a:bodyPr>
            <a:normAutofit fontScale="90000" lnSpcReduction="20000"/>
          </a:bodyPr>
          <a:lstStyle/>
          <a:p>
            <a:pPr marL="0" indent="0">
              <a:buNone/>
            </a:pPr>
            <a:r>
              <a:rPr lang="es-CO" altLang="en-US" dirty="0"/>
              <a:t>GRANT ALL ON db1.* TO '</a:t>
            </a:r>
            <a:r>
              <a:rPr lang="es-CO" altLang="en-US" dirty="0" err="1"/>
              <a:t>jeffrey</a:t>
            </a:r>
            <a:r>
              <a:rPr lang="es-CO" altLang="en-US" dirty="0"/>
              <a:t>'@'localhost';</a:t>
            </a:r>
          </a:p>
          <a:p>
            <a:pPr marL="0" indent="0">
              <a:buNone/>
            </a:pPr>
            <a:r>
              <a:rPr lang="es-CO" altLang="en-US" dirty="0"/>
              <a:t>CREATE USER '</a:t>
            </a:r>
            <a:r>
              <a:rPr lang="es-CO" altLang="en-US" dirty="0" err="1"/>
              <a:t>jeffrey</a:t>
            </a:r>
            <a:r>
              <a:rPr lang="es-CO" altLang="en-US" dirty="0"/>
              <a:t>'@'localhost' IDENTIFIED BY '</a:t>
            </a:r>
            <a:r>
              <a:rPr lang="es-CO" altLang="en-US" dirty="0" err="1"/>
              <a:t>mypass</a:t>
            </a:r>
            <a:r>
              <a:rPr lang="es-CO" altLang="en-US" dirty="0"/>
              <a:t>';</a:t>
            </a:r>
          </a:p>
          <a:p>
            <a:pPr marL="0" indent="0">
              <a:buNone/>
            </a:pPr>
            <a:r>
              <a:rPr lang="es-CO" altLang="en-US" dirty="0"/>
              <a:t>GRANT ALL ON db1.* TO '</a:t>
            </a:r>
            <a:r>
              <a:rPr lang="es-CO" altLang="en-US" dirty="0" err="1"/>
              <a:t>jeffrey</a:t>
            </a:r>
            <a:r>
              <a:rPr lang="es-CO" altLang="en-US" dirty="0"/>
              <a:t>'@'localhost';</a:t>
            </a:r>
          </a:p>
          <a:p>
            <a:pPr marL="0" indent="0">
              <a:buNone/>
            </a:pPr>
            <a:r>
              <a:rPr lang="es-CO" altLang="en-US" dirty="0"/>
              <a:t>GRANT SELECT ON db2.invoice TO '</a:t>
            </a:r>
            <a:r>
              <a:rPr lang="es-CO" altLang="en-US" dirty="0" err="1"/>
              <a:t>jeffrey</a:t>
            </a:r>
            <a:r>
              <a:rPr lang="es-CO" altLang="en-US" dirty="0"/>
              <a:t>'@'localhost';</a:t>
            </a:r>
          </a:p>
          <a:p>
            <a:pPr marL="0" indent="0">
              <a:buNone/>
            </a:pPr>
            <a:r>
              <a:rPr lang="es-CO" altLang="en-US" dirty="0"/>
              <a:t>ALTER USER '</a:t>
            </a:r>
            <a:r>
              <a:rPr lang="es-CO" altLang="en-US" dirty="0" err="1"/>
              <a:t>jeffrey</a:t>
            </a:r>
            <a:r>
              <a:rPr lang="es-CO" altLang="en-US" dirty="0"/>
              <a:t>'@'localhost' WITH MAX_QUERIES_PER_HOUR 90;</a:t>
            </a:r>
          </a:p>
          <a:p>
            <a:pPr marL="0" indent="0">
              <a:buNone/>
            </a:pPr>
            <a:r>
              <a:rPr lang="es-CO" altLang="en-US" dirty="0"/>
              <a:t>GRANT ALL ON *.* TO '</a:t>
            </a:r>
            <a:r>
              <a:rPr lang="es-CO" altLang="en-US" dirty="0" err="1"/>
              <a:t>someuser</a:t>
            </a:r>
            <a:r>
              <a:rPr lang="es-CO" altLang="en-US" dirty="0"/>
              <a:t>'@'</a:t>
            </a:r>
            <a:r>
              <a:rPr lang="es-CO" altLang="en-US" dirty="0" err="1"/>
              <a:t>somehost</a:t>
            </a:r>
            <a:r>
              <a:rPr lang="es-CO" altLang="en-US" dirty="0"/>
              <a:t>';</a:t>
            </a:r>
          </a:p>
          <a:p>
            <a:pPr marL="0" indent="0">
              <a:buNone/>
            </a:pPr>
            <a:r>
              <a:rPr lang="es-CO" altLang="en-US" dirty="0"/>
              <a:t>GRANT SELECT, INSERT ON *.* TO '</a:t>
            </a:r>
            <a:r>
              <a:rPr lang="es-CO" altLang="en-US" dirty="0" err="1"/>
              <a:t>someuser</a:t>
            </a:r>
            <a:r>
              <a:rPr lang="es-CO" altLang="en-US" dirty="0"/>
              <a:t>'@'</a:t>
            </a:r>
            <a:r>
              <a:rPr lang="es-CO" altLang="en-US" dirty="0" err="1"/>
              <a:t>somehost</a:t>
            </a:r>
            <a:r>
              <a:rPr lang="es-CO" altLang="en-US" dirty="0"/>
              <a:t>';</a:t>
            </a:r>
          </a:p>
          <a:p>
            <a:pPr marL="0" indent="0">
              <a:buNone/>
            </a:pPr>
            <a:r>
              <a:rPr lang="es-CO" altLang="en-US" dirty="0"/>
              <a:t>GRANT CREATE ROUTINE ON mydb.* TO '</a:t>
            </a:r>
            <a:r>
              <a:rPr lang="es-CO" altLang="en-US" dirty="0" err="1"/>
              <a:t>someuser</a:t>
            </a:r>
            <a:r>
              <a:rPr lang="es-CO" altLang="en-US" dirty="0"/>
              <a:t>'@'</a:t>
            </a:r>
            <a:r>
              <a:rPr lang="es-CO" altLang="en-US" dirty="0" err="1"/>
              <a:t>somehost</a:t>
            </a:r>
            <a:r>
              <a:rPr lang="es-CO" altLang="en-US" dirty="0"/>
              <a:t>';</a:t>
            </a:r>
          </a:p>
          <a:p>
            <a:pPr marL="0" indent="0">
              <a:buNone/>
            </a:pPr>
            <a:r>
              <a:rPr lang="es-CO" altLang="en-US" dirty="0"/>
              <a:t>GRANT EXECUTE ON PROCEDURE </a:t>
            </a:r>
            <a:r>
              <a:rPr lang="es-CO" altLang="en-US" dirty="0" err="1"/>
              <a:t>mydb.myproc</a:t>
            </a:r>
            <a:r>
              <a:rPr lang="es-CO" altLang="en-US" dirty="0"/>
              <a:t> TO '</a:t>
            </a:r>
            <a:r>
              <a:rPr lang="es-CO" altLang="en-US" dirty="0" err="1"/>
              <a:t>someuser</a:t>
            </a:r>
            <a:r>
              <a:rPr lang="es-CO" altLang="en-US" dirty="0"/>
              <a:t>'@'</a:t>
            </a:r>
            <a:r>
              <a:rPr lang="es-CO" altLang="en-US" dirty="0" err="1"/>
              <a:t>somehost</a:t>
            </a:r>
            <a:r>
              <a:rPr lang="es-CO" altLang="en-US" dirty="0"/>
              <a:t>';</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8005" y="280449"/>
            <a:ext cx="10018713" cy="926184"/>
          </a:xfrm>
        </p:spPr>
        <p:txBody>
          <a:bodyPr>
            <a:normAutofit/>
          </a:bodyPr>
          <a:lstStyle/>
          <a:p>
            <a:r>
              <a:rPr lang="x-none" dirty="0"/>
              <a:t>Privilegios en MySQL</a:t>
            </a:r>
          </a:p>
        </p:txBody>
      </p:sp>
      <p:pic>
        <p:nvPicPr>
          <p:cNvPr id="3" name="Content Placeholder 2"/>
          <p:cNvPicPr>
            <a:picLocks noGrp="1" noChangeAspect="1"/>
          </p:cNvPicPr>
          <p:nvPr>
            <p:ph idx="1"/>
          </p:nvPr>
        </p:nvPicPr>
        <p:blipFill rotWithShape="1">
          <a:blip r:embed="rId3"/>
          <a:srcRect l="33103" t="28210" r="48541" b="49822"/>
          <a:stretch/>
        </p:blipFill>
        <p:spPr>
          <a:xfrm>
            <a:off x="3880795" y="1608880"/>
            <a:ext cx="5433131" cy="3657601"/>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a:t>Privilegios en MySQL</a:t>
            </a:r>
          </a:p>
        </p:txBody>
      </p:sp>
      <p:sp>
        <p:nvSpPr>
          <p:cNvPr id="6" name="Content Placeholder 5"/>
          <p:cNvSpPr>
            <a:spLocks noGrp="1"/>
          </p:cNvSpPr>
          <p:nvPr>
            <p:ph idx="1"/>
          </p:nvPr>
        </p:nvSpPr>
        <p:spPr>
          <a:xfrm>
            <a:off x="3233768" y="1940055"/>
            <a:ext cx="10018713" cy="3124201"/>
          </a:xfrm>
        </p:spPr>
        <p:txBody>
          <a:bodyPr>
            <a:normAutofit/>
          </a:bodyPr>
          <a:lstStyle/>
          <a:p>
            <a:pPr marL="0" indent="0">
              <a:buNone/>
            </a:pPr>
            <a:r>
              <a:rPr lang="es-CO" altLang="en-US" dirty="0"/>
              <a:t>REVOKE INSERT ON *.* FROM '</a:t>
            </a:r>
            <a:r>
              <a:rPr lang="es-CO" altLang="en-US" dirty="0" err="1"/>
              <a:t>jeffrey</a:t>
            </a:r>
            <a:r>
              <a:rPr lang="es-CO" altLang="en-US" dirty="0"/>
              <a:t>'@'localhost';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84311" y="120193"/>
            <a:ext cx="10018713" cy="728220"/>
          </a:xfrm>
        </p:spPr>
        <p:txBody>
          <a:bodyPr>
            <a:normAutofit/>
          </a:bodyPr>
          <a:lstStyle/>
          <a:p>
            <a:r>
              <a:rPr lang="x-none" dirty="0"/>
              <a:t>Privilegios en MySQL</a:t>
            </a:r>
          </a:p>
        </p:txBody>
      </p:sp>
      <p:pic>
        <p:nvPicPr>
          <p:cNvPr id="3" name="Content Placeholder 2"/>
          <p:cNvPicPr>
            <a:picLocks noGrp="1" noChangeAspect="1"/>
          </p:cNvPicPr>
          <p:nvPr>
            <p:ph idx="1"/>
          </p:nvPr>
        </p:nvPicPr>
        <p:blipFill>
          <a:blip r:embed="rId3"/>
          <a:srcRect l="4162" t="5035"/>
          <a:stretch>
            <a:fillRect/>
          </a:stretch>
        </p:blipFill>
        <p:spPr>
          <a:xfrm>
            <a:off x="2216502" y="1194061"/>
            <a:ext cx="9286521" cy="517655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74" name="Rectangle 19"/>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3">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20"/>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3">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78" name="Freeform 6"/>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9" name="Freeform 7"/>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80" name="Freeform 8"/>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81" name="Freeform 9"/>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82" name="Freeform 10"/>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83" name="Freeform 11"/>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17410" name="Picture 2" descr="Resultado de imagen para administrador de base de datos">
            <a:extLst>
              <a:ext uri="{FF2B5EF4-FFF2-40B4-BE49-F238E27FC236}">
                <a16:creationId xmlns:a16="http://schemas.microsoft.com/office/drawing/2014/main" id="{FCC6D71B-D7D2-4F43-9697-21A7712540E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307" r="24493" b="2"/>
          <a:stretch/>
        </p:blipFill>
        <p:spPr bwMode="auto">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noFill/>
          <a:ln w="38100">
            <a:noFill/>
          </a:ln>
          <a:effectLst/>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3962399" y="685800"/>
            <a:ext cx="7345891" cy="1413933"/>
          </a:xfrm>
        </p:spPr>
        <p:txBody>
          <a:bodyPr>
            <a:normAutofit/>
          </a:bodyPr>
          <a:lstStyle/>
          <a:p>
            <a:r>
              <a:rPr lang="x-none" dirty="0"/>
              <a:t>Creación, Asignación y Revocar Roles de Usuario</a:t>
            </a:r>
          </a:p>
        </p:txBody>
      </p:sp>
      <p:sp>
        <p:nvSpPr>
          <p:cNvPr id="6" name="Content Placeholder 5"/>
          <p:cNvSpPr>
            <a:spLocks noGrp="1"/>
          </p:cNvSpPr>
          <p:nvPr>
            <p:ph idx="1"/>
          </p:nvPr>
        </p:nvSpPr>
        <p:spPr>
          <a:xfrm>
            <a:off x="3843867" y="2048933"/>
            <a:ext cx="7659156" cy="3742267"/>
          </a:xfrm>
        </p:spPr>
        <p:txBody>
          <a:bodyPr>
            <a:normAutofit/>
          </a:bodyPr>
          <a:lstStyle/>
          <a:p>
            <a:pPr marL="0" indent="0" algn="just">
              <a:lnSpc>
                <a:spcPct val="90000"/>
              </a:lnSpc>
              <a:buNone/>
            </a:pPr>
            <a:r>
              <a:rPr lang="x-none" altLang="es-CO" sz="1800" dirty="0"/>
              <a:t>Se contrat</a:t>
            </a:r>
            <a:r>
              <a:rPr lang="es-CO" altLang="es-CO" sz="1800" dirty="0"/>
              <a:t>ó</a:t>
            </a:r>
            <a:r>
              <a:rPr lang="x-none" altLang="es-CO" sz="1800" dirty="0"/>
              <a:t> un administrador de base de datos de una empresa para que desarrollara un modelo de seguridad para una nueva aplicación. La persona contrata no ten</a:t>
            </a:r>
            <a:r>
              <a:rPr lang="es-CO" altLang="es-CO" sz="1800" dirty="0"/>
              <a:t>í</a:t>
            </a:r>
            <a:r>
              <a:rPr lang="x-none" altLang="es-CO" sz="1800" dirty="0"/>
              <a:t>a mucha experiencia y estaba preocupado por el poco conocimiento en seguridad que ten</a:t>
            </a:r>
            <a:r>
              <a:rPr lang="es-CO" altLang="es-CO" sz="1800" dirty="0"/>
              <a:t>í</a:t>
            </a:r>
            <a:r>
              <a:rPr lang="x-none" altLang="es-CO" sz="1800" dirty="0"/>
              <a:t>a, lo cual se lo expres</a:t>
            </a:r>
            <a:r>
              <a:rPr lang="es-CO" altLang="es-CO" sz="1800" dirty="0"/>
              <a:t>ó </a:t>
            </a:r>
            <a:r>
              <a:rPr lang="x-none" altLang="es-CO" sz="1800" dirty="0"/>
              <a:t>a la alta gerencia.</a:t>
            </a:r>
          </a:p>
          <a:p>
            <a:pPr marL="0" indent="0" algn="just">
              <a:lnSpc>
                <a:spcPct val="90000"/>
              </a:lnSpc>
              <a:buNone/>
            </a:pPr>
            <a:r>
              <a:rPr lang="x-none" altLang="es-CO" sz="1800" dirty="0"/>
              <a:t>La alta gerencia insisti</a:t>
            </a:r>
            <a:r>
              <a:rPr lang="es-CO" altLang="es-CO" sz="1800" dirty="0"/>
              <a:t>ó</a:t>
            </a:r>
            <a:r>
              <a:rPr lang="x-none" altLang="es-CO" sz="1800" dirty="0"/>
              <a:t> en que </a:t>
            </a:r>
            <a:r>
              <a:rPr lang="es-CO" altLang="es-CO" sz="1800" dirty="0"/>
              <a:t>é</a:t>
            </a:r>
            <a:r>
              <a:rPr lang="x-none" altLang="es-CO" sz="1800" dirty="0"/>
              <a:t>l pod</a:t>
            </a:r>
            <a:r>
              <a:rPr lang="es-CO" altLang="es-CO" sz="1800" dirty="0"/>
              <a:t>í</a:t>
            </a:r>
            <a:r>
              <a:rPr lang="x-none" altLang="es-CO" sz="1800" dirty="0"/>
              <a:t>a hacer el proyecto, esta persona al no recibir una directriz clara decidi</a:t>
            </a:r>
            <a:r>
              <a:rPr lang="es-CO" altLang="es-CO" sz="1800" dirty="0"/>
              <a:t>ó</a:t>
            </a:r>
            <a:r>
              <a:rPr lang="x-none" altLang="es-CO" sz="1800" dirty="0"/>
              <a:t> no hacer nada; por lo cual asign</a:t>
            </a:r>
            <a:r>
              <a:rPr lang="es-CO" altLang="es-CO" sz="1800" dirty="0"/>
              <a:t>ó</a:t>
            </a:r>
            <a:r>
              <a:rPr lang="x-none" altLang="es-CO" sz="1800" dirty="0"/>
              <a:t> a cada usuario un rol predeterminado que ven</a:t>
            </a:r>
            <a:r>
              <a:rPr lang="es-CO" altLang="es-CO" sz="1800" dirty="0"/>
              <a:t>í</a:t>
            </a:r>
            <a:r>
              <a:rPr lang="x-none" altLang="es-CO" sz="1800" dirty="0"/>
              <a:t>a en el sistema. Sin plantear preguntas, dio a los desarrolladores e ingenieros todos los privilegios que pidieron.</a:t>
            </a:r>
            <a:endParaRPr lang="es-CO" altLang="en-US" sz="1800" dirty="0"/>
          </a:p>
          <a:p>
            <a:pPr marL="0" indent="0" algn="just">
              <a:lnSpc>
                <a:spcPct val="90000"/>
              </a:lnSpc>
              <a:buNone/>
            </a:pPr>
            <a:r>
              <a:rPr lang="x-none" altLang="es-CO" sz="1800" dirty="0"/>
              <a:t>El proyecto ten</a:t>
            </a:r>
            <a:r>
              <a:rPr lang="es-CO" altLang="es-CO" sz="1800" dirty="0"/>
              <a:t>í</a:t>
            </a:r>
            <a:r>
              <a:rPr lang="x-none" altLang="es-CO" sz="1800" dirty="0"/>
              <a:t>a a cargo a 35 desarrolladroes, 20 ingenieros de calidad y 30 usuarios. El día de la puesta en marcha de la aplicación reinaba el caos, ya que los privilegios eran incosistente</a:t>
            </a:r>
            <a:r>
              <a:rPr lang="es-CO" altLang="es-CO" sz="1800" dirty="0"/>
              <a:t>s</a:t>
            </a:r>
            <a:r>
              <a:rPr lang="x-none" altLang="es-CO" sz="1800" dirty="0"/>
              <a:t> entre los desarrolladroes. La persona contratada se dio cuenta del caos pero no sab</a:t>
            </a:r>
            <a:r>
              <a:rPr lang="es-CO" altLang="es-CO" sz="1800" dirty="0"/>
              <a:t>í</a:t>
            </a:r>
            <a:r>
              <a:rPr lang="x-none" altLang="es-CO" sz="1800" dirty="0"/>
              <a:t>a como hacer frente al problema.</a:t>
            </a:r>
            <a:endParaRPr lang="es-CO" altLang="en-US" sz="18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74" name="Rectangle 19"/>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3">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20"/>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3">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78" name="Freeform 6"/>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9" name="Freeform 7"/>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80" name="Freeform 8"/>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81" name="Freeform 9"/>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82" name="Freeform 10"/>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83" name="Freeform 11"/>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18434" name="Picture 2" descr="Resultado de imagen para administrador de base de datos">
            <a:extLst>
              <a:ext uri="{FF2B5EF4-FFF2-40B4-BE49-F238E27FC236}">
                <a16:creationId xmlns:a16="http://schemas.microsoft.com/office/drawing/2014/main" id="{B55A54E1-91F5-4C48-83BF-6C10E5F1CAF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307" r="24493" b="2"/>
          <a:stretch/>
        </p:blipFill>
        <p:spPr bwMode="auto">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noFill/>
          <a:ln w="38100">
            <a:noFill/>
          </a:ln>
          <a:effectLst/>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3962399" y="685800"/>
            <a:ext cx="7345891" cy="1413933"/>
          </a:xfrm>
        </p:spPr>
        <p:txBody>
          <a:bodyPr>
            <a:normAutofit/>
          </a:bodyPr>
          <a:lstStyle/>
          <a:p>
            <a:r>
              <a:rPr lang="x-none"/>
              <a:t>Creación, Asignación y Revocar Roles de Usuario</a:t>
            </a:r>
          </a:p>
        </p:txBody>
      </p:sp>
      <p:sp>
        <p:nvSpPr>
          <p:cNvPr id="6" name="Content Placeholder 5"/>
          <p:cNvSpPr>
            <a:spLocks noGrp="1"/>
          </p:cNvSpPr>
          <p:nvPr>
            <p:ph idx="1"/>
          </p:nvPr>
        </p:nvSpPr>
        <p:spPr>
          <a:xfrm>
            <a:off x="3843867" y="2048933"/>
            <a:ext cx="7659156" cy="3742267"/>
          </a:xfrm>
        </p:spPr>
        <p:txBody>
          <a:bodyPr>
            <a:normAutofit/>
          </a:bodyPr>
          <a:lstStyle/>
          <a:p>
            <a:pPr>
              <a:lnSpc>
                <a:spcPct val="90000"/>
              </a:lnSpc>
            </a:pPr>
            <a:r>
              <a:rPr lang="x-none" altLang="es-CO" sz="2000"/>
              <a:t>Un rol es un concepto usado para organizar la administración de privilegios de una manera f</a:t>
            </a:r>
            <a:r>
              <a:rPr lang="es-CO" altLang="es-CO" sz="2000"/>
              <a:t>á</a:t>
            </a:r>
            <a:r>
              <a:rPr lang="x-none" altLang="es-CO" sz="2000"/>
              <a:t>cil.</a:t>
            </a:r>
          </a:p>
          <a:p>
            <a:pPr>
              <a:lnSpc>
                <a:spcPct val="90000"/>
              </a:lnSpc>
            </a:pPr>
            <a:r>
              <a:rPr lang="x-none" altLang="es-CO" sz="2000"/>
              <a:t>Un rol es como un usuario, excepto que no puede poseer objetos. A un rol se le puede asignar privilegios y luego el rol ser asignado a un usuario.</a:t>
            </a:r>
          </a:p>
          <a:p>
            <a:pPr>
              <a:lnSpc>
                <a:spcPct val="90000"/>
              </a:lnSpc>
            </a:pPr>
            <a:r>
              <a:rPr lang="x-none" altLang="es-CO" sz="2000"/>
              <a:t>En el escenario anterior se puedo haber creado un rol de desarrolladores, un rol para los ingenieros de calidad y rol para los otros usuarios.</a:t>
            </a:r>
          </a:p>
          <a:p>
            <a:pPr>
              <a:lnSpc>
                <a:spcPct val="90000"/>
              </a:lnSpc>
            </a:pPr>
            <a:r>
              <a:rPr lang="x-none" altLang="es-CO" sz="2000"/>
              <a:t>El administrador pudo haber asignado los roles a cada usuario, y cuando le solicitaban un nuevo privilegio se lo asignaba al rol.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74" name="Rectangle 19"/>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2">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20"/>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2">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78" name="Freeform 6"/>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9" name="Freeform 7"/>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80" name="Freeform 8"/>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81" name="Freeform 9"/>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82" name="Freeform 10"/>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83" name="Freeform 11"/>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5122" name="Picture 2" descr="Resultado de imagen para base de datos financiera">
            <a:extLst>
              <a:ext uri="{FF2B5EF4-FFF2-40B4-BE49-F238E27FC236}">
                <a16:creationId xmlns:a16="http://schemas.microsoft.com/office/drawing/2014/main" id="{3E89443D-C071-4901-A307-3A6DE84C29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353" t="9091" r="17280"/>
          <a:stretch/>
        </p:blipFill>
        <p:spPr bwMode="auto">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noFill/>
          <a:ln w="38100">
            <a:noFill/>
          </a:ln>
          <a:effectLst/>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3962399" y="685800"/>
            <a:ext cx="7345891" cy="1413933"/>
          </a:xfrm>
        </p:spPr>
        <p:txBody>
          <a:bodyPr>
            <a:normAutofit/>
          </a:bodyPr>
          <a:lstStyle/>
          <a:p>
            <a:r>
              <a:rPr lang="es-ES" dirty="0"/>
              <a:t>Definición y Usos de Perfiles</a:t>
            </a:r>
          </a:p>
        </p:txBody>
      </p:sp>
      <p:sp>
        <p:nvSpPr>
          <p:cNvPr id="3" name="Marcador de contenido 2"/>
          <p:cNvSpPr>
            <a:spLocks noGrp="1"/>
          </p:cNvSpPr>
          <p:nvPr>
            <p:ph idx="1"/>
          </p:nvPr>
        </p:nvSpPr>
        <p:spPr>
          <a:xfrm>
            <a:off x="3843867" y="2048933"/>
            <a:ext cx="7659156" cy="3742267"/>
          </a:xfrm>
        </p:spPr>
        <p:txBody>
          <a:bodyPr>
            <a:normAutofit lnSpcReduction="10000"/>
          </a:bodyPr>
          <a:lstStyle/>
          <a:p>
            <a:pPr marL="0" indent="0" algn="just">
              <a:lnSpc>
                <a:spcPct val="90000"/>
              </a:lnSpc>
              <a:buNone/>
            </a:pPr>
            <a:r>
              <a:rPr lang="es-ES" sz="2200" dirty="0"/>
              <a:t>Para solucionar el problema se creó un perfil que limitaría el uso de la CPU y la memoria. También se asignó este perfil a todos los usuarios que no sean usuarios de la aplicación. Unos días más tarde, uno de los desarrolladores llamó al equipo de soporte de la aplicación que se quejaba de un error que tuvo al ejecutar una consulta. Él dijo: "Esta es la primera vez que veo este tipo de error. No se relaciona con la consulta, sino con la base de datos ". </a:t>
            </a:r>
          </a:p>
          <a:p>
            <a:pPr marL="0" indent="0" algn="just">
              <a:lnSpc>
                <a:spcPct val="90000"/>
              </a:lnSpc>
              <a:buNone/>
            </a:pPr>
            <a:r>
              <a:rPr lang="es-ES" sz="2200" dirty="0"/>
              <a:t>La persona de soporte de la aplicación le preguntó al desarrollador por el número de error y lo informó al administrador de la base de datos. El administrador de la base de datos inmediatamente dijo: "¡Lo sabía! Es una consulta de larga ejecución que consume memoria y CPU.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69506" y="0"/>
            <a:ext cx="10018713" cy="1752599"/>
          </a:xfrm>
        </p:spPr>
        <p:txBody>
          <a:bodyPr>
            <a:normAutofit/>
          </a:bodyPr>
          <a:lstStyle/>
          <a:p>
            <a:r>
              <a:rPr lang="x-none" dirty="0"/>
              <a:t>Creación, Asignación y Revocar Roles de Usuario en Oracle</a:t>
            </a:r>
          </a:p>
        </p:txBody>
      </p:sp>
      <p:pic>
        <p:nvPicPr>
          <p:cNvPr id="3" name="Content Placeholder 2"/>
          <p:cNvPicPr>
            <a:picLocks noGrp="1" noChangeAspect="1"/>
          </p:cNvPicPr>
          <p:nvPr>
            <p:ph idx="1"/>
          </p:nvPr>
        </p:nvPicPr>
        <p:blipFill rotWithShape="1">
          <a:blip r:embed="rId3"/>
          <a:srcRect l="38680" t="25043" r="13583" b="33790"/>
          <a:stretch/>
        </p:blipFill>
        <p:spPr>
          <a:xfrm>
            <a:off x="2670271" y="2025570"/>
            <a:ext cx="8017181" cy="3889093"/>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a:t>Creación, Asignación y Revocar Roles de Usuario en Oracle</a:t>
            </a:r>
          </a:p>
        </p:txBody>
      </p:sp>
      <p:sp>
        <p:nvSpPr>
          <p:cNvPr id="4" name="Content Placeholder 3"/>
          <p:cNvSpPr>
            <a:spLocks noGrp="1"/>
          </p:cNvSpPr>
          <p:nvPr>
            <p:ph idx="1"/>
          </p:nvPr>
        </p:nvSpPr>
        <p:spPr/>
        <p:txBody>
          <a:bodyPr/>
          <a:lstStyle/>
          <a:p>
            <a:pPr marL="0" indent="0">
              <a:buNone/>
            </a:pPr>
            <a:r>
              <a:rPr lang="es-CO" altLang="en-US"/>
              <a:t>SQL&gt; CREATE ROLE DEV_ROLE;</a:t>
            </a:r>
          </a:p>
          <a:p>
            <a:pPr marL="0" indent="0">
              <a:buNone/>
            </a:pPr>
            <a:r>
              <a:rPr lang="es-CO" altLang="en-US"/>
              <a:t>Role created.</a:t>
            </a:r>
          </a:p>
          <a:p>
            <a:pPr marL="0" indent="0">
              <a:buNone/>
            </a:pPr>
            <a:r>
              <a:rPr lang="es-CO" altLang="en-US"/>
              <a:t>SQL&gt; CREATE ROLE QA_ROLE;</a:t>
            </a:r>
          </a:p>
          <a:p>
            <a:pPr marL="0" indent="0">
              <a:buNone/>
            </a:pPr>
            <a:r>
              <a:rPr lang="es-CO" altLang="en-US"/>
              <a:t>Role created.</a:t>
            </a:r>
          </a:p>
          <a:p>
            <a:pPr marL="0" indent="0">
              <a:buNone/>
            </a:pPr>
            <a:r>
              <a:rPr lang="es-CO" altLang="en-US"/>
              <a:t>SQL&gt; CREATE ROLE OTH_ROLE;</a:t>
            </a:r>
          </a:p>
          <a:p>
            <a:pPr marL="0" indent="0">
              <a:buNone/>
            </a:pPr>
            <a:r>
              <a:rPr lang="es-CO" altLang="en-US"/>
              <a:t>Role created.</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a:t>Creación, Asignación y Revocar Roles de Usuario en Oracle</a:t>
            </a:r>
          </a:p>
        </p:txBody>
      </p:sp>
      <p:sp>
        <p:nvSpPr>
          <p:cNvPr id="4" name="Content Placeholder 3"/>
          <p:cNvSpPr>
            <a:spLocks noGrp="1"/>
          </p:cNvSpPr>
          <p:nvPr>
            <p:ph idx="1"/>
          </p:nvPr>
        </p:nvSpPr>
        <p:spPr/>
        <p:txBody>
          <a:bodyPr>
            <a:normAutofit fontScale="92500" lnSpcReduction="10000"/>
          </a:bodyPr>
          <a:lstStyle/>
          <a:p>
            <a:pPr marL="0" indent="0">
              <a:buNone/>
            </a:pPr>
            <a:r>
              <a:rPr lang="es-CO" altLang="en-US"/>
              <a:t>SQL&gt; GRANT CREATE SESSION TO DEV_ROLE</a:t>
            </a:r>
          </a:p>
          <a:p>
            <a:pPr marL="0" indent="0">
              <a:buNone/>
            </a:pPr>
            <a:r>
              <a:rPr lang="es-CO" altLang="en-US"/>
              <a:t>/</a:t>
            </a:r>
          </a:p>
          <a:p>
            <a:pPr marL="0" indent="0">
              <a:buNone/>
            </a:pPr>
            <a:r>
              <a:rPr lang="es-CO" altLang="en-US"/>
              <a:t>Grant succeeded.</a:t>
            </a:r>
          </a:p>
          <a:p>
            <a:pPr marL="0" indent="0">
              <a:buNone/>
            </a:pPr>
            <a:endParaRPr lang="es-CO" altLang="en-US"/>
          </a:p>
          <a:p>
            <a:pPr marL="0" indent="0">
              <a:buNone/>
            </a:pPr>
            <a:r>
              <a:rPr lang="es-CO" altLang="en-US"/>
              <a:t>SQL&gt; GRANT DEV_ROLE TO SAFYOUNI</a:t>
            </a:r>
          </a:p>
          <a:p>
            <a:pPr marL="0" indent="0">
              <a:buNone/>
            </a:pPr>
            <a:r>
              <a:rPr lang="es-CO" altLang="en-US"/>
              <a:t>/</a:t>
            </a:r>
          </a:p>
          <a:p>
            <a:pPr marL="0" indent="0">
              <a:buNone/>
            </a:pPr>
            <a:r>
              <a:rPr lang="es-CO" altLang="en-US"/>
              <a:t>Grant succeeded.</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a:t>Creación, Asignación y Revocar Roles de Usuario en MySQL</a:t>
            </a:r>
          </a:p>
        </p:txBody>
      </p:sp>
      <p:sp>
        <p:nvSpPr>
          <p:cNvPr id="5" name="Content Placeholder 4"/>
          <p:cNvSpPr>
            <a:spLocks noGrp="1"/>
          </p:cNvSpPr>
          <p:nvPr>
            <p:ph idx="1"/>
          </p:nvPr>
        </p:nvSpPr>
        <p:spPr/>
        <p:txBody>
          <a:bodyPr>
            <a:normAutofit fontScale="82500" lnSpcReduction="20000"/>
          </a:bodyPr>
          <a:lstStyle/>
          <a:p>
            <a:pPr marL="0" indent="0">
              <a:buNone/>
            </a:pPr>
            <a:r>
              <a:rPr lang="es-CO" altLang="en-US"/>
              <a:t>CREATE ROLE 'app_developer', 'app_read', 'app_write';</a:t>
            </a:r>
          </a:p>
          <a:p>
            <a:pPr marL="0" indent="0">
              <a:buNone/>
            </a:pPr>
            <a:r>
              <a:rPr lang="es-CO" altLang="en-US"/>
              <a:t>GRANT ALL ON app_db.* TO 'app_developer';</a:t>
            </a:r>
          </a:p>
          <a:p>
            <a:pPr marL="0" indent="0">
              <a:buNone/>
            </a:pPr>
            <a:r>
              <a:rPr lang="es-CO" altLang="en-US"/>
              <a:t>GRANT SELECT ON app_db.* TO 'app_read';</a:t>
            </a:r>
          </a:p>
          <a:p>
            <a:pPr marL="0" indent="0">
              <a:buNone/>
            </a:pPr>
            <a:r>
              <a:rPr lang="es-CO" altLang="en-US"/>
              <a:t>GRANT INSERT, UPDATE, DELETE ON app_db.* TO 'app_write';</a:t>
            </a:r>
          </a:p>
          <a:p>
            <a:pPr marL="0" indent="0">
              <a:buNone/>
            </a:pPr>
            <a:r>
              <a:rPr lang="es-CO" altLang="en-US"/>
              <a:t>CREATE USER 'dev1'@'localhost' IDENTIFIED BY 'dev1pass';</a:t>
            </a:r>
          </a:p>
          <a:p>
            <a:pPr marL="0" indent="0">
              <a:buNone/>
            </a:pPr>
            <a:r>
              <a:rPr lang="es-CO" altLang="en-US"/>
              <a:t>CREATE USER 'read_user1'@'localhost' IDENTIFIED BY 'read_user1pass';</a:t>
            </a:r>
          </a:p>
          <a:p>
            <a:pPr marL="0" indent="0">
              <a:buNone/>
            </a:pPr>
            <a:r>
              <a:rPr lang="es-CO" altLang="en-US"/>
              <a:t>CREATE USER 'read_user2'@'localhost' IDENTIFIED BY 'read_user2pass';</a:t>
            </a:r>
          </a:p>
          <a:p>
            <a:pPr marL="0" indent="0">
              <a:buNone/>
            </a:pPr>
            <a:r>
              <a:rPr lang="es-CO" altLang="en-US"/>
              <a:t>CREATE USER 'rw_user1'@'localhost' IDENTIFIED BY 'rw_user1pass';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a:t>Creación, Asignación y Revocar Roles de Usuario en MySQL</a:t>
            </a:r>
          </a:p>
        </p:txBody>
      </p:sp>
      <p:sp>
        <p:nvSpPr>
          <p:cNvPr id="5" name="Content Placeholder 4"/>
          <p:cNvSpPr>
            <a:spLocks noGrp="1"/>
          </p:cNvSpPr>
          <p:nvPr>
            <p:ph idx="1"/>
          </p:nvPr>
        </p:nvSpPr>
        <p:spPr/>
        <p:txBody>
          <a:bodyPr>
            <a:normAutofit/>
          </a:bodyPr>
          <a:lstStyle/>
          <a:p>
            <a:pPr marL="0" indent="0">
              <a:buNone/>
            </a:pPr>
            <a:r>
              <a:rPr lang="es-CO" altLang="en-US"/>
              <a:t>GRANT 'app_developer' TO 'dev1'@'localhost';</a:t>
            </a:r>
          </a:p>
          <a:p>
            <a:pPr marL="0" indent="0">
              <a:buNone/>
            </a:pPr>
            <a:r>
              <a:rPr lang="es-CO" altLang="en-US"/>
              <a:t>GRANT 'app_read' TO 'read_user1'@'localhost', 'read_user2'@'localhost';</a:t>
            </a:r>
          </a:p>
          <a:p>
            <a:pPr marL="0" indent="0">
              <a:buNone/>
            </a:pPr>
            <a:r>
              <a:rPr lang="es-CO" altLang="en-US"/>
              <a:t>GRANT 'app_read', 'app_write' TO 'rw_user1'@'localhost';</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a:t>Creación, Asignación y Revocar Roles de Usuario en MySQL</a:t>
            </a:r>
          </a:p>
        </p:txBody>
      </p:sp>
      <p:pic>
        <p:nvPicPr>
          <p:cNvPr id="3" name="Content Placeholder 2"/>
          <p:cNvPicPr>
            <a:picLocks noGrp="1" noChangeAspect="1"/>
          </p:cNvPicPr>
          <p:nvPr>
            <p:ph idx="1"/>
          </p:nvPr>
        </p:nvPicPr>
        <p:blipFill rotWithShape="1">
          <a:blip r:embed="rId3"/>
          <a:srcRect t="-154"/>
          <a:stretch/>
        </p:blipFill>
        <p:spPr>
          <a:xfrm>
            <a:off x="2454102" y="2190727"/>
            <a:ext cx="8079129" cy="4551526"/>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74" name="Rectangle 19"/>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3">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20"/>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3">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78" name="Freeform 6"/>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9" name="Freeform 7"/>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80" name="Freeform 8"/>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81" name="Freeform 9"/>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82" name="Freeform 10"/>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83" name="Freeform 11"/>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19458" name="Picture 2" descr="Resultado de imagen para cambio de contraseñas">
            <a:extLst>
              <a:ext uri="{FF2B5EF4-FFF2-40B4-BE49-F238E27FC236}">
                <a16:creationId xmlns:a16="http://schemas.microsoft.com/office/drawing/2014/main" id="{FFA71754-513E-4837-B552-A826C824153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304" r="21257"/>
          <a:stretch/>
        </p:blipFill>
        <p:spPr bwMode="auto">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noFill/>
          <a:ln w="38100">
            <a:noFill/>
          </a:ln>
          <a:effectLst/>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3962399" y="685800"/>
            <a:ext cx="7345891" cy="1413933"/>
          </a:xfrm>
        </p:spPr>
        <p:txBody>
          <a:bodyPr>
            <a:normAutofit/>
          </a:bodyPr>
          <a:lstStyle/>
          <a:p>
            <a:r>
              <a:rPr lang="x-none" dirty="0"/>
              <a:t>Buenas Pr</a:t>
            </a:r>
            <a:r>
              <a:rPr lang="es-CO" dirty="0"/>
              <a:t>á</a:t>
            </a:r>
            <a:r>
              <a:rPr lang="x-none" dirty="0"/>
              <a:t>cticas</a:t>
            </a:r>
          </a:p>
        </p:txBody>
      </p:sp>
      <p:sp>
        <p:nvSpPr>
          <p:cNvPr id="5" name="Content Placeholder 4"/>
          <p:cNvSpPr>
            <a:spLocks noGrp="1"/>
          </p:cNvSpPr>
          <p:nvPr>
            <p:ph idx="1"/>
          </p:nvPr>
        </p:nvSpPr>
        <p:spPr>
          <a:xfrm>
            <a:off x="3843867" y="2048933"/>
            <a:ext cx="7659156" cy="3742267"/>
          </a:xfrm>
        </p:spPr>
        <p:txBody>
          <a:bodyPr>
            <a:normAutofit/>
          </a:bodyPr>
          <a:lstStyle/>
          <a:p>
            <a:pPr algn="just">
              <a:lnSpc>
                <a:spcPct val="90000"/>
              </a:lnSpc>
            </a:pPr>
            <a:r>
              <a:rPr lang="es-CO" altLang="en-US" sz="2000" dirty="0"/>
              <a:t>Nunca almacene contraseñas para una aplicación en texto plano</a:t>
            </a:r>
            <a:r>
              <a:rPr lang="x-none" altLang="es-CO" sz="2000" dirty="0"/>
              <a:t>.</a:t>
            </a:r>
          </a:p>
          <a:p>
            <a:pPr algn="just">
              <a:lnSpc>
                <a:spcPct val="90000"/>
              </a:lnSpc>
            </a:pPr>
            <a:r>
              <a:rPr lang="x-none" altLang="es-CO" sz="2000" dirty="0"/>
              <a:t>A</a:t>
            </a:r>
            <a:r>
              <a:rPr lang="es-CO" altLang="en-US" sz="2000" dirty="0" err="1"/>
              <a:t>segúrese</a:t>
            </a:r>
            <a:r>
              <a:rPr lang="es-CO" altLang="en-US" sz="2000" dirty="0"/>
              <a:t> de que todas las contraseñas estén encriptadas.</a:t>
            </a:r>
          </a:p>
          <a:p>
            <a:pPr algn="just">
              <a:lnSpc>
                <a:spcPct val="90000"/>
              </a:lnSpc>
            </a:pPr>
            <a:r>
              <a:rPr lang="es-CO" altLang="en-US" sz="2000" dirty="0"/>
              <a:t>Cambiar contraseñas con frecuencia.</a:t>
            </a:r>
          </a:p>
          <a:p>
            <a:pPr algn="just">
              <a:lnSpc>
                <a:spcPct val="90000"/>
              </a:lnSpc>
            </a:pPr>
            <a:r>
              <a:rPr lang="es-CO" altLang="en-US" sz="2000" dirty="0"/>
              <a:t>Asegúrese de que las contraseñas tengan al menos ocho caracteres.</a:t>
            </a:r>
          </a:p>
          <a:p>
            <a:pPr algn="just">
              <a:lnSpc>
                <a:spcPct val="90000"/>
              </a:lnSpc>
            </a:pPr>
            <a:r>
              <a:rPr lang="es-CO" altLang="en-US" sz="2000" dirty="0"/>
              <a:t>Escoja una contraseña que pueda recordar para que nunca tenga que escribirla.</a:t>
            </a:r>
          </a:p>
          <a:p>
            <a:pPr algn="just">
              <a:lnSpc>
                <a:spcPct val="90000"/>
              </a:lnSpc>
            </a:pPr>
            <a:r>
              <a:rPr lang="es-CO" altLang="en-US" sz="2000" dirty="0"/>
              <a:t>Utilizar roles para controlar y administrar privilegios. Debe evitar conceder privilegios directamente a un usuario.</a:t>
            </a:r>
          </a:p>
          <a:p>
            <a:pPr marL="0" indent="0">
              <a:lnSpc>
                <a:spcPct val="90000"/>
              </a:lnSpc>
              <a:buNone/>
            </a:pPr>
            <a:endParaRPr lang="es-CO" altLang="en-US" sz="20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74" name="Rectangle 19"/>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3">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20"/>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3">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78" name="Freeform 6"/>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9" name="Freeform 7"/>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80" name="Freeform 8"/>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81" name="Freeform 9"/>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82" name="Freeform 10"/>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83" name="Freeform 11"/>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20482" name="Picture 2" descr="Resultado de imagen para cambio de contraseñas">
            <a:extLst>
              <a:ext uri="{FF2B5EF4-FFF2-40B4-BE49-F238E27FC236}">
                <a16:creationId xmlns:a16="http://schemas.microsoft.com/office/drawing/2014/main" id="{1129466C-742E-46CC-A073-55E3AAB57B0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691" r="19925" b="1"/>
          <a:stretch/>
        </p:blipFill>
        <p:spPr bwMode="auto">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noFill/>
          <a:ln w="38100">
            <a:noFill/>
          </a:ln>
          <a:effectLst/>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3962399" y="685800"/>
            <a:ext cx="7345891" cy="1413933"/>
          </a:xfrm>
        </p:spPr>
        <p:txBody>
          <a:bodyPr>
            <a:normAutofit/>
          </a:bodyPr>
          <a:lstStyle/>
          <a:p>
            <a:r>
              <a:rPr lang="x-none" dirty="0"/>
              <a:t>Buenas Pr</a:t>
            </a:r>
            <a:r>
              <a:rPr lang="es-CO" dirty="0"/>
              <a:t>á</a:t>
            </a:r>
            <a:r>
              <a:rPr lang="x-none" dirty="0"/>
              <a:t>cticas</a:t>
            </a:r>
          </a:p>
        </p:txBody>
      </p:sp>
      <p:sp>
        <p:nvSpPr>
          <p:cNvPr id="5" name="Content Placeholder 4"/>
          <p:cNvSpPr>
            <a:spLocks noGrp="1"/>
          </p:cNvSpPr>
          <p:nvPr>
            <p:ph idx="1"/>
          </p:nvPr>
        </p:nvSpPr>
        <p:spPr>
          <a:xfrm>
            <a:off x="3843867" y="2048933"/>
            <a:ext cx="7659156" cy="3742267"/>
          </a:xfrm>
        </p:spPr>
        <p:txBody>
          <a:bodyPr>
            <a:normAutofit/>
          </a:bodyPr>
          <a:lstStyle/>
          <a:p>
            <a:pPr algn="just">
              <a:lnSpc>
                <a:spcPct val="90000"/>
              </a:lnSpc>
            </a:pPr>
            <a:endParaRPr lang="es-CO" altLang="en-US" sz="2000" dirty="0"/>
          </a:p>
          <a:p>
            <a:pPr algn="just">
              <a:lnSpc>
                <a:spcPct val="90000"/>
              </a:lnSpc>
            </a:pPr>
            <a:r>
              <a:rPr lang="es-CO" altLang="en-US" sz="2000" dirty="0"/>
              <a:t>Debe informar </a:t>
            </a:r>
            <a:r>
              <a:rPr lang="x-none" altLang="es-CO" sz="2000" dirty="0"/>
              <a:t>la asignación</a:t>
            </a:r>
            <a:r>
              <a:rPr lang="es-CO" altLang="en-US" sz="2000" dirty="0"/>
              <a:t> o la pérdida de una contraseña </a:t>
            </a:r>
            <a:r>
              <a:rPr lang="x-none" altLang="es-CO" sz="2000" dirty="0"/>
              <a:t>.</a:t>
            </a:r>
          </a:p>
          <a:p>
            <a:pPr algn="just">
              <a:lnSpc>
                <a:spcPct val="90000"/>
              </a:lnSpc>
            </a:pPr>
            <a:r>
              <a:rPr lang="es-CO" altLang="en-US" sz="2000" dirty="0"/>
              <a:t>Debe informar </a:t>
            </a:r>
            <a:r>
              <a:rPr lang="x-none" altLang="es-CO" sz="2000" dirty="0"/>
              <a:t>las violaciones</a:t>
            </a:r>
            <a:r>
              <a:rPr lang="es-CO" altLang="en-US" sz="2000" dirty="0"/>
              <a:t> de las directrices de la compañía con respecto a las funciones, privilegios, perfiles y contraseñas.</a:t>
            </a:r>
          </a:p>
          <a:p>
            <a:pPr algn="just">
              <a:lnSpc>
                <a:spcPct val="90000"/>
              </a:lnSpc>
            </a:pPr>
            <a:r>
              <a:rPr lang="es-CO" altLang="en-US" sz="2000" dirty="0"/>
              <a:t>Nunca dé su contraseña a nadie, ni siquiera a su gerente. Si debe revelar su contraseña, cámbiela inmediatamente después de completar la tarea que requiere la contraseña.</a:t>
            </a:r>
          </a:p>
          <a:p>
            <a:pPr algn="just">
              <a:lnSpc>
                <a:spcPct val="90000"/>
              </a:lnSpc>
            </a:pPr>
            <a:r>
              <a:rPr lang="es-CO" altLang="en-US" sz="2000" dirty="0"/>
              <a:t>Nunca comparta su contraseña con nadie, incluso si la persona </a:t>
            </a:r>
            <a:r>
              <a:rPr lang="x-none" altLang="es-CO" sz="2000" dirty="0"/>
              <a:t>es cercana.</a:t>
            </a:r>
          </a:p>
          <a:p>
            <a:pPr algn="just">
              <a:lnSpc>
                <a:spcPct val="90000"/>
              </a:lnSpc>
            </a:pPr>
            <a:r>
              <a:rPr lang="es-CO" altLang="en-US" sz="2000" dirty="0"/>
              <a:t>Nunca entregue su contraseña por teléfono.</a:t>
            </a:r>
          </a:p>
          <a:p>
            <a:pPr marL="0" indent="0">
              <a:lnSpc>
                <a:spcPct val="90000"/>
              </a:lnSpc>
              <a:buNone/>
            </a:pPr>
            <a:endParaRPr lang="es-CO" altLang="en-US" sz="20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74" name="Rectangle 19"/>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3">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20"/>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3">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78" name="Freeform 6"/>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9" name="Freeform 7"/>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80" name="Freeform 8"/>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81" name="Freeform 9"/>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82" name="Freeform 10"/>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83" name="Freeform 11"/>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21506" name="Picture 2" descr="Resultado de imagen para cambio de contraseñas">
            <a:extLst>
              <a:ext uri="{FF2B5EF4-FFF2-40B4-BE49-F238E27FC236}">
                <a16:creationId xmlns:a16="http://schemas.microsoft.com/office/drawing/2014/main" id="{5A7844AF-91A2-455B-8866-E7C63A6FFB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691" r="19925" b="1"/>
          <a:stretch/>
        </p:blipFill>
        <p:spPr bwMode="auto">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noFill/>
          <a:ln w="38100">
            <a:noFill/>
          </a:ln>
          <a:effectLst/>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3962399" y="685800"/>
            <a:ext cx="7345891" cy="1413933"/>
          </a:xfrm>
        </p:spPr>
        <p:txBody>
          <a:bodyPr>
            <a:normAutofit/>
          </a:bodyPr>
          <a:lstStyle/>
          <a:p>
            <a:r>
              <a:rPr lang="x-none" dirty="0"/>
              <a:t>Buenas Pr</a:t>
            </a:r>
            <a:r>
              <a:rPr lang="es-CO" dirty="0"/>
              <a:t>á</a:t>
            </a:r>
            <a:r>
              <a:rPr lang="x-none" dirty="0"/>
              <a:t>cticas</a:t>
            </a:r>
          </a:p>
        </p:txBody>
      </p:sp>
      <p:sp>
        <p:nvSpPr>
          <p:cNvPr id="5" name="Content Placeholder 4"/>
          <p:cNvSpPr>
            <a:spLocks noGrp="1"/>
          </p:cNvSpPr>
          <p:nvPr>
            <p:ph idx="1"/>
          </p:nvPr>
        </p:nvSpPr>
        <p:spPr>
          <a:xfrm>
            <a:off x="3843867" y="2048933"/>
            <a:ext cx="7659156" cy="3742267"/>
          </a:xfrm>
        </p:spPr>
        <p:txBody>
          <a:bodyPr>
            <a:normAutofit/>
          </a:bodyPr>
          <a:lstStyle/>
          <a:p>
            <a:pPr algn="just"/>
            <a:r>
              <a:rPr lang="es-CO" altLang="en-US" dirty="0"/>
              <a:t>Nunca escriba su contraseña en un correo electrónico, especialmente si el correo electrónico no está codificado.</a:t>
            </a:r>
          </a:p>
          <a:p>
            <a:pPr algn="just"/>
            <a:r>
              <a:rPr lang="es-CO" altLang="en-US" dirty="0"/>
              <a:t>Asegúrese de que su contraseña sea lo suficientemente compleja para evitar que los hackers la </a:t>
            </a:r>
            <a:r>
              <a:rPr lang="x-none" altLang="es-CO" dirty="0"/>
              <a:t>decifren </a:t>
            </a:r>
            <a:r>
              <a:rPr lang="es-CO" altLang="en-US" dirty="0"/>
              <a:t>fácilmente.</a:t>
            </a:r>
          </a:p>
          <a:p>
            <a:pPr marL="0" indent="0">
              <a:buNone/>
            </a:pPr>
            <a:endParaRPr lang="es-CO" alt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74" name="Rectangle 19"/>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3">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20"/>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3">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78" name="Freeform 6"/>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9" name="Freeform 7"/>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80" name="Freeform 8"/>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81" name="Freeform 9"/>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82" name="Freeform 10"/>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83" name="Freeform 11"/>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22530" name="Picture 2" descr="Resultado de imagen para cambio de contraseñas">
            <a:extLst>
              <a:ext uri="{FF2B5EF4-FFF2-40B4-BE49-F238E27FC236}">
                <a16:creationId xmlns:a16="http://schemas.microsoft.com/office/drawing/2014/main" id="{204C217A-94FA-4A2B-A27A-2695CF387CD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691" r="19925" b="1"/>
          <a:stretch/>
        </p:blipFill>
        <p:spPr bwMode="auto">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noFill/>
          <a:ln w="38100">
            <a:noFill/>
          </a:ln>
          <a:effectLst/>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3962399" y="685800"/>
            <a:ext cx="7345891" cy="1413933"/>
          </a:xfrm>
        </p:spPr>
        <p:txBody>
          <a:bodyPr>
            <a:normAutofit/>
          </a:bodyPr>
          <a:lstStyle/>
          <a:p>
            <a:r>
              <a:rPr lang="x-none" dirty="0"/>
              <a:t>Buenas Pr</a:t>
            </a:r>
            <a:r>
              <a:rPr lang="es-CO" dirty="0"/>
              <a:t>á</a:t>
            </a:r>
            <a:r>
              <a:rPr lang="x-none" dirty="0"/>
              <a:t>cticas</a:t>
            </a:r>
          </a:p>
        </p:txBody>
      </p:sp>
      <p:sp>
        <p:nvSpPr>
          <p:cNvPr id="5" name="Content Placeholder 4"/>
          <p:cNvSpPr>
            <a:spLocks noGrp="1"/>
          </p:cNvSpPr>
          <p:nvPr>
            <p:ph idx="1"/>
          </p:nvPr>
        </p:nvSpPr>
        <p:spPr>
          <a:xfrm>
            <a:off x="3843867" y="2048933"/>
            <a:ext cx="7659156" cy="3742267"/>
          </a:xfrm>
        </p:spPr>
        <p:txBody>
          <a:bodyPr>
            <a:normAutofit/>
          </a:bodyPr>
          <a:lstStyle/>
          <a:p>
            <a:pPr marL="0" indent="0" algn="just">
              <a:lnSpc>
                <a:spcPct val="90000"/>
              </a:lnSpc>
              <a:buNone/>
            </a:pPr>
            <a:r>
              <a:rPr lang="es-CO" altLang="en-US" sz="1600" dirty="0"/>
              <a:t>Al configurar políticas:</a:t>
            </a:r>
          </a:p>
          <a:p>
            <a:pPr algn="just">
              <a:lnSpc>
                <a:spcPct val="90000"/>
              </a:lnSpc>
            </a:pPr>
            <a:r>
              <a:rPr lang="es-CO" altLang="en-US" sz="1600" dirty="0"/>
              <a:t>Requerir contraseñas complejas. </a:t>
            </a:r>
            <a:r>
              <a:rPr lang="x-none" altLang="es-CO" sz="1600" dirty="0"/>
              <a:t>H</a:t>
            </a:r>
            <a:r>
              <a:rPr lang="es-CO" altLang="en-US" sz="1600" dirty="0" err="1"/>
              <a:t>aga</a:t>
            </a:r>
            <a:r>
              <a:rPr lang="es-CO" altLang="en-US" sz="1600" dirty="0"/>
              <a:t> que los usuarios introduzcan caracteres especiales en los primeros siete bytes de la contraseña. Esto hace que el primer hash de siete bits sea más difícil de romper</a:t>
            </a:r>
            <a:r>
              <a:rPr lang="x-none" altLang="es-CO" sz="1600" dirty="0"/>
              <a:t>.</a:t>
            </a:r>
          </a:p>
          <a:p>
            <a:pPr algn="just">
              <a:lnSpc>
                <a:spcPct val="90000"/>
              </a:lnSpc>
            </a:pPr>
            <a:r>
              <a:rPr lang="x-none" altLang="es-CO" sz="1600" dirty="0"/>
              <a:t>R</a:t>
            </a:r>
            <a:r>
              <a:rPr lang="es-CO" altLang="en-US" sz="1600" dirty="0" err="1"/>
              <a:t>equerir</a:t>
            </a:r>
            <a:r>
              <a:rPr lang="es-CO" altLang="en-US" sz="1600" dirty="0"/>
              <a:t> una longitud de contraseña de al menos ocho caracteres.</a:t>
            </a:r>
          </a:p>
          <a:p>
            <a:pPr algn="just">
              <a:lnSpc>
                <a:spcPct val="90000"/>
              </a:lnSpc>
            </a:pPr>
            <a:r>
              <a:rPr lang="es-CO" altLang="en-US" sz="1600" dirty="0"/>
              <a:t>Establezca un umbral de bloqueo de cuenta. Un número típico de pruebas antes de que la cuenta esté bloqueada es tres.</a:t>
            </a:r>
          </a:p>
          <a:p>
            <a:pPr algn="just">
              <a:lnSpc>
                <a:spcPct val="90000"/>
              </a:lnSpc>
            </a:pPr>
            <a:r>
              <a:rPr lang="es-CO" altLang="en-US" sz="1600" dirty="0"/>
              <a:t>No permita que las contraseñas se restablezcan automáticamente después de haber fallado el número permitido de intentos de inicio de sesión. Siempre </a:t>
            </a:r>
            <a:r>
              <a:rPr lang="x-none" altLang="es-CO" sz="1600" dirty="0"/>
              <a:t>definan un proceso donde </a:t>
            </a:r>
            <a:r>
              <a:rPr lang="es-CO" altLang="en-US" sz="1600" dirty="0"/>
              <a:t>el administrador de seguridad </a:t>
            </a:r>
            <a:r>
              <a:rPr lang="x-none" altLang="es-CO" sz="1600" dirty="0"/>
              <a:t>permita el desbloqueo</a:t>
            </a:r>
            <a:r>
              <a:rPr lang="es-CO" altLang="en-US" sz="1600" dirty="0"/>
              <a:t>.</a:t>
            </a:r>
          </a:p>
          <a:p>
            <a:pPr algn="just">
              <a:lnSpc>
                <a:spcPct val="90000"/>
              </a:lnSpc>
            </a:pPr>
            <a:r>
              <a:rPr lang="x-none" altLang="es-CO" sz="1600" dirty="0"/>
              <a:t>Impemente</a:t>
            </a:r>
            <a:r>
              <a:rPr lang="es-CO" altLang="en-US" sz="1600" dirty="0"/>
              <a:t>un historial de contraseñas. Cinco es un buen escenario para esta política.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27750" y="412422"/>
            <a:ext cx="10018713" cy="976333"/>
          </a:xfrm>
        </p:spPr>
        <p:txBody>
          <a:bodyPr/>
          <a:lstStyle/>
          <a:p>
            <a:r>
              <a:rPr lang="es-ES" dirty="0"/>
              <a:t>Creando Perfiles en Oracle</a:t>
            </a:r>
          </a:p>
        </p:txBody>
      </p:sp>
      <p:pic>
        <p:nvPicPr>
          <p:cNvPr id="6" name="Marcador de contenido 5" descr="Imagen que contiene captura de pantalla&#10;&#10;Descripción generada con confianza muy alta"/>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99762" y="1464170"/>
            <a:ext cx="7720552" cy="4710656"/>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Imagen relacionada">
            <a:extLst>
              <a:ext uri="{FF2B5EF4-FFF2-40B4-BE49-F238E27FC236}">
                <a16:creationId xmlns:a16="http://schemas.microsoft.com/office/drawing/2014/main" id="{7E224E40-1636-453A-9A12-EB4615E866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5907" y="2456262"/>
            <a:ext cx="2717116" cy="2875255"/>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1484311" y="685800"/>
            <a:ext cx="10018713" cy="1185333"/>
          </a:xfrm>
        </p:spPr>
        <p:txBody>
          <a:bodyPr>
            <a:normAutofit/>
          </a:bodyPr>
          <a:lstStyle/>
          <a:p>
            <a:r>
              <a:rPr lang="x-none" dirty="0"/>
              <a:t>Resumen</a:t>
            </a:r>
          </a:p>
        </p:txBody>
      </p:sp>
      <p:sp>
        <p:nvSpPr>
          <p:cNvPr id="5" name="Content Placeholder 4"/>
          <p:cNvSpPr>
            <a:spLocks noGrp="1"/>
          </p:cNvSpPr>
          <p:nvPr>
            <p:ph idx="1"/>
          </p:nvPr>
        </p:nvSpPr>
        <p:spPr>
          <a:xfrm>
            <a:off x="1484311" y="1998133"/>
            <a:ext cx="6855356" cy="3793067"/>
          </a:xfrm>
        </p:spPr>
        <p:txBody>
          <a:bodyPr>
            <a:normAutofit/>
          </a:bodyPr>
          <a:lstStyle/>
          <a:p>
            <a:pPr algn="just">
              <a:lnSpc>
                <a:spcPct val="90000"/>
              </a:lnSpc>
            </a:pPr>
            <a:r>
              <a:rPr lang="es-CO" altLang="en-US" sz="2200" dirty="0"/>
              <a:t>Un perfil es una forma de definir el comportamiento del usuario de la base de datos para evitar que los usuarios desperdicien recursos como la memoria o la CPU.</a:t>
            </a:r>
          </a:p>
          <a:p>
            <a:pPr algn="just">
              <a:lnSpc>
                <a:spcPct val="90000"/>
              </a:lnSpc>
            </a:pPr>
            <a:r>
              <a:rPr lang="es-CO" altLang="en-US" sz="2200" dirty="0"/>
              <a:t>Un perfil en Oracle tiene dos aspectos: limitación de recursos e implementación de una política de contraseñas.</a:t>
            </a:r>
          </a:p>
          <a:p>
            <a:pPr algn="just">
              <a:lnSpc>
                <a:spcPct val="90000"/>
              </a:lnSpc>
            </a:pPr>
            <a:r>
              <a:rPr lang="es-CO" altLang="en-US" sz="2200" dirty="0"/>
              <a:t>Utilice </a:t>
            </a:r>
            <a:r>
              <a:rPr lang="x-none" altLang="es-CO" sz="2200" dirty="0"/>
              <a:t>el diccionario de</a:t>
            </a:r>
            <a:r>
              <a:rPr lang="es-CO" altLang="en-US" sz="2200" dirty="0"/>
              <a:t> Oracle DBA_PROFILES para mostrar todos los perfiles y sus atributos.</a:t>
            </a:r>
          </a:p>
          <a:p>
            <a:pPr algn="just">
              <a:lnSpc>
                <a:spcPct val="90000"/>
              </a:lnSpc>
            </a:pPr>
            <a:r>
              <a:rPr lang="es-CO" altLang="en-US" sz="2200" dirty="0"/>
              <a:t>Utilice la instrucción ALTER USER para asignar un perfil a un usuario.</a:t>
            </a:r>
          </a:p>
          <a:p>
            <a:pPr marL="0" indent="0">
              <a:lnSpc>
                <a:spcPct val="90000"/>
              </a:lnSpc>
              <a:buNone/>
            </a:pPr>
            <a:endParaRPr lang="es-CO" altLang="en-US" sz="22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Imagen relacionada">
            <a:extLst>
              <a:ext uri="{FF2B5EF4-FFF2-40B4-BE49-F238E27FC236}">
                <a16:creationId xmlns:a16="http://schemas.microsoft.com/office/drawing/2014/main" id="{32549279-4F29-4EE6-ABE7-D63580756C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327" r="2841" b="2"/>
          <a:stretch/>
        </p:blipFill>
        <p:spPr bwMode="auto">
          <a:xfrm>
            <a:off x="8785907" y="1998131"/>
            <a:ext cx="2717116" cy="3791517"/>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1484311" y="685800"/>
            <a:ext cx="10018713" cy="1185333"/>
          </a:xfrm>
        </p:spPr>
        <p:txBody>
          <a:bodyPr>
            <a:normAutofit/>
          </a:bodyPr>
          <a:lstStyle/>
          <a:p>
            <a:r>
              <a:rPr lang="x-none"/>
              <a:t>Resumen</a:t>
            </a:r>
          </a:p>
        </p:txBody>
      </p:sp>
      <p:sp>
        <p:nvSpPr>
          <p:cNvPr id="5" name="Content Placeholder 4"/>
          <p:cNvSpPr>
            <a:spLocks noGrp="1"/>
          </p:cNvSpPr>
          <p:nvPr>
            <p:ph idx="1"/>
          </p:nvPr>
        </p:nvSpPr>
        <p:spPr>
          <a:xfrm>
            <a:off x="1484311" y="1998133"/>
            <a:ext cx="6855356" cy="3793067"/>
          </a:xfrm>
        </p:spPr>
        <p:txBody>
          <a:bodyPr>
            <a:normAutofit lnSpcReduction="10000"/>
          </a:bodyPr>
          <a:lstStyle/>
          <a:p>
            <a:pPr algn="just">
              <a:lnSpc>
                <a:spcPct val="90000"/>
              </a:lnSpc>
            </a:pPr>
            <a:r>
              <a:rPr lang="es-CO" altLang="en-US" sz="1800" dirty="0"/>
              <a:t>Un usuario no puede tener más de un perfil, pero </a:t>
            </a:r>
            <a:r>
              <a:rPr lang="x-none" altLang="es-CO" sz="1800" dirty="0"/>
              <a:t>si </a:t>
            </a:r>
            <a:r>
              <a:rPr lang="es-CO" altLang="en-US" sz="1800" dirty="0"/>
              <a:t>se puede asignar un perfil a muchos usuarios.</a:t>
            </a:r>
          </a:p>
          <a:p>
            <a:pPr algn="just">
              <a:lnSpc>
                <a:spcPct val="90000"/>
              </a:lnSpc>
            </a:pPr>
            <a:r>
              <a:rPr lang="x-none" altLang="es-CO" sz="1800" dirty="0"/>
              <a:t>MySQL y </a:t>
            </a:r>
            <a:r>
              <a:rPr lang="es-CO" altLang="en-US" sz="1800" dirty="0"/>
              <a:t>SQL Server no tiene una implementación del concepto de perfil.</a:t>
            </a:r>
          </a:p>
          <a:p>
            <a:pPr algn="just">
              <a:lnSpc>
                <a:spcPct val="90000"/>
              </a:lnSpc>
            </a:pPr>
            <a:r>
              <a:rPr lang="es-CO" altLang="en-US" sz="1800" dirty="0"/>
              <a:t>En Oracle utiliza el concepto de perfil para implementar directivas de contraseñas.</a:t>
            </a:r>
          </a:p>
          <a:p>
            <a:pPr algn="just">
              <a:lnSpc>
                <a:spcPct val="90000"/>
              </a:lnSpc>
            </a:pPr>
            <a:r>
              <a:rPr lang="es-CO" altLang="en-US" sz="1800" dirty="0"/>
              <a:t>Una directiva de contraseñas es un conjunto de directrices que mejora la robustez de una contraseña y reduce la posibilidad de que se</a:t>
            </a:r>
            <a:r>
              <a:rPr lang="x-none" altLang="es-CO" sz="1800" dirty="0"/>
              <a:t>a decifrada.</a:t>
            </a:r>
          </a:p>
          <a:p>
            <a:pPr algn="just">
              <a:lnSpc>
                <a:spcPct val="90000"/>
              </a:lnSpc>
            </a:pPr>
            <a:r>
              <a:rPr lang="es-CO" altLang="en-US" sz="1800" dirty="0"/>
              <a:t>En SQL Server, las directivas de contraseña se implementan en el nivel del sistema operativo.</a:t>
            </a:r>
          </a:p>
          <a:p>
            <a:pPr algn="just">
              <a:lnSpc>
                <a:spcPct val="90000"/>
              </a:lnSpc>
            </a:pPr>
            <a:r>
              <a:rPr lang="x-none" altLang="es-CO" sz="1800" dirty="0"/>
              <a:t>En MySQL se debe activar el modulo para poder implementar las directivas de contraseñas.</a:t>
            </a:r>
          </a:p>
          <a:p>
            <a:pPr marL="0" indent="0">
              <a:lnSpc>
                <a:spcPct val="90000"/>
              </a:lnSpc>
              <a:buNone/>
            </a:pPr>
            <a:endParaRPr lang="es-CO" altLang="en-US" sz="15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Imagen relacionada">
            <a:extLst>
              <a:ext uri="{FF2B5EF4-FFF2-40B4-BE49-F238E27FC236}">
                <a16:creationId xmlns:a16="http://schemas.microsoft.com/office/drawing/2014/main" id="{62185EB5-BEC6-4E1B-96DA-2FCF6A2674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327" r="2841" b="2"/>
          <a:stretch/>
        </p:blipFill>
        <p:spPr bwMode="auto">
          <a:xfrm>
            <a:off x="8785907" y="1998131"/>
            <a:ext cx="2717116" cy="3791517"/>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1484311" y="685800"/>
            <a:ext cx="10018713" cy="1185333"/>
          </a:xfrm>
        </p:spPr>
        <p:txBody>
          <a:bodyPr>
            <a:normAutofit/>
          </a:bodyPr>
          <a:lstStyle/>
          <a:p>
            <a:r>
              <a:rPr lang="x-none"/>
              <a:t>Resumen</a:t>
            </a:r>
          </a:p>
        </p:txBody>
      </p:sp>
      <p:sp>
        <p:nvSpPr>
          <p:cNvPr id="5" name="Content Placeholder 4"/>
          <p:cNvSpPr>
            <a:spLocks noGrp="1"/>
          </p:cNvSpPr>
          <p:nvPr>
            <p:ph idx="1"/>
          </p:nvPr>
        </p:nvSpPr>
        <p:spPr>
          <a:xfrm>
            <a:off x="1484311" y="1998133"/>
            <a:ext cx="6855356" cy="3793067"/>
          </a:xfrm>
        </p:spPr>
        <p:txBody>
          <a:bodyPr>
            <a:normAutofit/>
          </a:bodyPr>
          <a:lstStyle/>
          <a:p>
            <a:pPr algn="just">
              <a:lnSpc>
                <a:spcPct val="90000"/>
              </a:lnSpc>
            </a:pPr>
            <a:r>
              <a:rPr lang="es-CO" sz="2000" dirty="0"/>
              <a:t>En Oracle, los privilegios del sistema sólo son otorgados por un administrador de bases de datos o usuarios a los que se ha concedido la opción de administración.</a:t>
            </a:r>
          </a:p>
          <a:p>
            <a:pPr algn="just">
              <a:lnSpc>
                <a:spcPct val="90000"/>
              </a:lnSpc>
            </a:pPr>
            <a:r>
              <a:rPr lang="es-CO" sz="2000" dirty="0"/>
              <a:t>En Oracle, los privilegios de objeto son otorgados por el propietario del objeto de base de datos o un usuario al que se le ha concedido el privilegio de GRANT.</a:t>
            </a:r>
          </a:p>
          <a:p>
            <a:pPr algn="just">
              <a:lnSpc>
                <a:spcPct val="90000"/>
              </a:lnSpc>
            </a:pPr>
            <a:r>
              <a:rPr lang="es-CO" sz="2000" dirty="0"/>
              <a:t>SQL Server tiene cuatro tipos o niveles de permisos: nivel de sistema o servidor, nivel de base de datos, nivel de tabla (objeto) y nivel de columna.</a:t>
            </a:r>
          </a:p>
          <a:p>
            <a:pPr algn="just">
              <a:lnSpc>
                <a:spcPct val="90000"/>
              </a:lnSpc>
            </a:pPr>
            <a:r>
              <a:rPr lang="es-CO" sz="2000" dirty="0"/>
              <a:t>Utilice la instrucción GRANT para dar permiso de realizar tareas específicas de sistema o objeto.</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Imagen relacionada">
            <a:extLst>
              <a:ext uri="{FF2B5EF4-FFF2-40B4-BE49-F238E27FC236}">
                <a16:creationId xmlns:a16="http://schemas.microsoft.com/office/drawing/2014/main" id="{A84C7A10-B481-4350-8978-5F674B7D7D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327" r="2841" b="2"/>
          <a:stretch/>
        </p:blipFill>
        <p:spPr bwMode="auto">
          <a:xfrm>
            <a:off x="8785907" y="1998131"/>
            <a:ext cx="2717116" cy="3791517"/>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1484311" y="685800"/>
            <a:ext cx="10018713" cy="1185333"/>
          </a:xfrm>
        </p:spPr>
        <p:txBody>
          <a:bodyPr>
            <a:normAutofit/>
          </a:bodyPr>
          <a:lstStyle/>
          <a:p>
            <a:r>
              <a:rPr lang="x-none" dirty="0"/>
              <a:t>Resumen</a:t>
            </a:r>
          </a:p>
        </p:txBody>
      </p:sp>
      <p:sp>
        <p:nvSpPr>
          <p:cNvPr id="5" name="Content Placeholder 4"/>
          <p:cNvSpPr>
            <a:spLocks noGrp="1"/>
          </p:cNvSpPr>
          <p:nvPr>
            <p:ph idx="1"/>
          </p:nvPr>
        </p:nvSpPr>
        <p:spPr>
          <a:xfrm>
            <a:off x="1484311" y="1998133"/>
            <a:ext cx="6855356" cy="3793067"/>
          </a:xfrm>
        </p:spPr>
        <p:txBody>
          <a:bodyPr>
            <a:normAutofit/>
          </a:bodyPr>
          <a:lstStyle/>
          <a:p>
            <a:pPr algn="just">
              <a:lnSpc>
                <a:spcPct val="90000"/>
              </a:lnSpc>
            </a:pPr>
            <a:r>
              <a:rPr dirty="0" err="1"/>
              <a:t>Utilice</a:t>
            </a:r>
            <a:r>
              <a:rPr dirty="0"/>
              <a:t> la </a:t>
            </a:r>
            <a:r>
              <a:rPr dirty="0" err="1"/>
              <a:t>instrucción</a:t>
            </a:r>
            <a:r>
              <a:rPr dirty="0"/>
              <a:t> REVOKE para </a:t>
            </a:r>
            <a:r>
              <a:rPr dirty="0" err="1"/>
              <a:t>quitar</a:t>
            </a:r>
            <a:r>
              <a:rPr dirty="0"/>
              <a:t> </a:t>
            </a:r>
            <a:r>
              <a:rPr dirty="0" err="1"/>
              <a:t>permisos</a:t>
            </a:r>
            <a:r>
              <a:rPr dirty="0"/>
              <a:t> </a:t>
            </a:r>
            <a:r>
              <a:rPr lang="x-none" dirty="0"/>
              <a:t>de </a:t>
            </a:r>
            <a:r>
              <a:rPr dirty="0" err="1"/>
              <a:t>realizar</a:t>
            </a:r>
            <a:r>
              <a:rPr dirty="0"/>
              <a:t> </a:t>
            </a:r>
            <a:r>
              <a:rPr dirty="0" err="1"/>
              <a:t>tareas</a:t>
            </a:r>
            <a:r>
              <a:rPr dirty="0"/>
              <a:t>.</a:t>
            </a:r>
            <a:endParaRPr lang="es-CO" dirty="0"/>
          </a:p>
          <a:p>
            <a:pPr algn="just">
              <a:lnSpc>
                <a:spcPct val="90000"/>
              </a:lnSpc>
            </a:pPr>
            <a:r>
              <a:rPr dirty="0"/>
              <a:t>Un </a:t>
            </a:r>
            <a:r>
              <a:rPr lang="x-none" dirty="0"/>
              <a:t>rol</a:t>
            </a:r>
            <a:r>
              <a:rPr dirty="0" err="1"/>
              <a:t>es</a:t>
            </a:r>
            <a:r>
              <a:rPr dirty="0"/>
              <a:t> un </a:t>
            </a:r>
            <a:r>
              <a:rPr dirty="0" err="1"/>
              <a:t>concepto</a:t>
            </a:r>
            <a:r>
              <a:rPr dirty="0"/>
              <a:t> </a:t>
            </a:r>
            <a:r>
              <a:rPr dirty="0" err="1"/>
              <a:t>usado</a:t>
            </a:r>
            <a:r>
              <a:rPr dirty="0"/>
              <a:t> para </a:t>
            </a:r>
            <a:r>
              <a:rPr dirty="0" err="1"/>
              <a:t>organizar</a:t>
            </a:r>
            <a:r>
              <a:rPr dirty="0"/>
              <a:t> y </a:t>
            </a:r>
            <a:r>
              <a:rPr dirty="0" err="1"/>
              <a:t>administrar</a:t>
            </a:r>
            <a:r>
              <a:rPr dirty="0"/>
              <a:t> </a:t>
            </a:r>
            <a:r>
              <a:rPr dirty="0" err="1"/>
              <a:t>privilegios</a:t>
            </a:r>
            <a:r>
              <a:rPr dirty="0"/>
              <a:t> de </a:t>
            </a:r>
            <a:r>
              <a:rPr dirty="0" err="1"/>
              <a:t>una</a:t>
            </a:r>
            <a:r>
              <a:rPr dirty="0"/>
              <a:t> </a:t>
            </a:r>
            <a:r>
              <a:rPr dirty="0" err="1"/>
              <a:t>manera</a:t>
            </a:r>
            <a:r>
              <a:rPr dirty="0"/>
              <a:t> </a:t>
            </a:r>
            <a:r>
              <a:rPr dirty="0" err="1"/>
              <a:t>fácil</a:t>
            </a:r>
            <a:r>
              <a:rPr dirty="0"/>
              <a:t>.</a:t>
            </a:r>
            <a:endParaRPr lang="es-CO" dirty="0"/>
          </a:p>
          <a:p>
            <a:pPr algn="just">
              <a:lnSpc>
                <a:spcPct val="90000"/>
              </a:lnSpc>
            </a:pPr>
            <a:r>
              <a:rPr dirty="0"/>
              <a:t>Un </a:t>
            </a:r>
            <a:r>
              <a:rPr dirty="0" err="1"/>
              <a:t>rol</a:t>
            </a:r>
            <a:r>
              <a:rPr dirty="0"/>
              <a:t> </a:t>
            </a:r>
            <a:r>
              <a:rPr dirty="0" err="1"/>
              <a:t>es</a:t>
            </a:r>
            <a:r>
              <a:rPr dirty="0"/>
              <a:t> como un </a:t>
            </a:r>
            <a:r>
              <a:rPr dirty="0" err="1"/>
              <a:t>usuario</a:t>
            </a:r>
            <a:r>
              <a:rPr dirty="0"/>
              <a:t>, </a:t>
            </a:r>
            <a:r>
              <a:rPr dirty="0" err="1"/>
              <a:t>excepto</a:t>
            </a:r>
            <a:r>
              <a:rPr dirty="0"/>
              <a:t> que no </a:t>
            </a:r>
            <a:r>
              <a:rPr dirty="0" err="1"/>
              <a:t>puede</a:t>
            </a:r>
            <a:r>
              <a:rPr dirty="0"/>
              <a:t> </a:t>
            </a:r>
            <a:r>
              <a:rPr dirty="0" err="1"/>
              <a:t>poseer</a:t>
            </a:r>
            <a:r>
              <a:rPr dirty="0"/>
              <a:t> </a:t>
            </a:r>
            <a:r>
              <a:rPr dirty="0" err="1"/>
              <a:t>objetos</a:t>
            </a:r>
            <a:r>
              <a:rPr dirty="0"/>
              <a:t>.</a:t>
            </a:r>
            <a:endParaRPr lang="es-CO" dirty="0"/>
          </a:p>
          <a:p>
            <a:pPr algn="just">
              <a:lnSpc>
                <a:spcPct val="90000"/>
              </a:lnSpc>
            </a:pPr>
            <a:r>
              <a:rPr dirty="0"/>
              <a:t>A un </a:t>
            </a:r>
            <a:r>
              <a:rPr dirty="0" err="1"/>
              <a:t>rol</a:t>
            </a:r>
            <a:r>
              <a:rPr dirty="0"/>
              <a:t> se le </a:t>
            </a:r>
            <a:r>
              <a:rPr dirty="0" err="1"/>
              <a:t>pueden</a:t>
            </a:r>
            <a:r>
              <a:rPr dirty="0"/>
              <a:t> </a:t>
            </a:r>
            <a:r>
              <a:rPr dirty="0" err="1"/>
              <a:t>asignar</a:t>
            </a:r>
            <a:r>
              <a:rPr dirty="0"/>
              <a:t> </a:t>
            </a:r>
            <a:r>
              <a:rPr dirty="0" err="1"/>
              <a:t>privilegios</a:t>
            </a:r>
            <a:r>
              <a:rPr dirty="0"/>
              <a:t> y </a:t>
            </a:r>
            <a:r>
              <a:rPr dirty="0" err="1"/>
              <a:t>luego</a:t>
            </a:r>
            <a:r>
              <a:rPr dirty="0"/>
              <a:t> </a:t>
            </a:r>
            <a:r>
              <a:rPr lang="x-none" dirty="0"/>
              <a:t>el rol es asignado </a:t>
            </a:r>
            <a:r>
              <a:rPr dirty="0"/>
              <a:t>a </a:t>
            </a:r>
            <a:r>
              <a:rPr dirty="0" err="1"/>
              <a:t>los</a:t>
            </a:r>
            <a:r>
              <a:rPr dirty="0"/>
              <a:t> </a:t>
            </a:r>
            <a:r>
              <a:rPr dirty="0" err="1"/>
              <a:t>usuarios</a:t>
            </a:r>
            <a:r>
              <a:rPr dirty="0"/>
              <a:t>.</a:t>
            </a:r>
            <a:endParaRPr lang="es-CO" dirty="0"/>
          </a:p>
          <a:p>
            <a:pPr algn="just">
              <a:lnSpc>
                <a:spcPct val="90000"/>
              </a:lnSpc>
            </a:pPr>
            <a:r>
              <a:rPr lang="x-none" dirty="0"/>
              <a:t>Los roles p</a:t>
            </a:r>
            <a:r>
              <a:rPr lang="es-CO" dirty="0"/>
              <a:t>ú</a:t>
            </a:r>
            <a:r>
              <a:rPr lang="x-none" dirty="0"/>
              <a:t>blicos no se pueden eliminar.</a:t>
            </a:r>
          </a:p>
          <a:p>
            <a:pPr marL="0" indent="0">
              <a:lnSpc>
                <a:spcPct val="90000"/>
              </a:lnSpc>
              <a:buNone/>
            </a:pPr>
            <a:endParaRPr lang="x-none"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84312" y="450131"/>
            <a:ext cx="10018713" cy="1114720"/>
          </a:xfrm>
        </p:spPr>
        <p:txBody>
          <a:bodyPr/>
          <a:lstStyle/>
          <a:p>
            <a:r>
              <a:rPr lang="es-ES" dirty="0"/>
              <a:t>Creando Perfiles en Oracle</a:t>
            </a:r>
          </a:p>
        </p:txBody>
      </p:sp>
      <p:pic>
        <p:nvPicPr>
          <p:cNvPr id="8" name="Marcador de contenido 7" descr="Imagen que contiene captura de pantalla, texto&#10;&#10;Descripción generada con confianza alta"/>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79508" y="1838227"/>
            <a:ext cx="7773753" cy="4449451"/>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Resultado de imagen para tiempo de conexion">
            <a:extLst>
              <a:ext uri="{FF2B5EF4-FFF2-40B4-BE49-F238E27FC236}">
                <a16:creationId xmlns:a16="http://schemas.microsoft.com/office/drawing/2014/main" id="{53052DB5-B611-4DF0-A905-8204A30EBC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8174" y="685799"/>
            <a:ext cx="5348707" cy="5053050"/>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1578580" y="563074"/>
            <a:ext cx="3333495" cy="1504335"/>
          </a:xfrm>
        </p:spPr>
        <p:txBody>
          <a:bodyPr>
            <a:normAutofit/>
          </a:bodyPr>
          <a:lstStyle/>
          <a:p>
            <a:r>
              <a:rPr lang="es-ES" sz="2400" dirty="0"/>
              <a:t>Creando Perfiles en Oracle</a:t>
            </a:r>
          </a:p>
        </p:txBody>
      </p:sp>
      <p:sp>
        <p:nvSpPr>
          <p:cNvPr id="4" name="Marcador de contenido 3"/>
          <p:cNvSpPr>
            <a:spLocks noGrp="1"/>
          </p:cNvSpPr>
          <p:nvPr>
            <p:ph idx="1"/>
          </p:nvPr>
        </p:nvSpPr>
        <p:spPr>
          <a:xfrm>
            <a:off x="1484311" y="2432115"/>
            <a:ext cx="3978940" cy="3359085"/>
          </a:xfrm>
        </p:spPr>
        <p:txBody>
          <a:bodyPr anchor="t">
            <a:normAutofit fontScale="92500" lnSpcReduction="10000"/>
          </a:bodyPr>
          <a:lstStyle/>
          <a:p>
            <a:pPr algn="just">
              <a:lnSpc>
                <a:spcPct val="90000"/>
              </a:lnSpc>
            </a:pPr>
            <a:r>
              <a:rPr lang="es-ES" sz="2000" dirty="0"/>
              <a:t>Por ejemplo, supongamos que una compañía tiene una política de recursos para un usuario de la siguiente forma:</a:t>
            </a:r>
          </a:p>
          <a:p>
            <a:pPr algn="just">
              <a:lnSpc>
                <a:spcPct val="90000"/>
              </a:lnSpc>
            </a:pPr>
            <a:r>
              <a:rPr lang="es-ES" sz="2000" dirty="0"/>
              <a:t>El tiempo de conexión no debe superar las dos horas.</a:t>
            </a:r>
          </a:p>
          <a:p>
            <a:pPr algn="just">
              <a:lnSpc>
                <a:spcPct val="90000"/>
              </a:lnSpc>
            </a:pPr>
            <a:r>
              <a:rPr lang="es-ES" sz="2000" dirty="0"/>
              <a:t>La sesión debe desconectarse si el tiempo de inactividad excede los 15 minutos.</a:t>
            </a:r>
          </a:p>
          <a:p>
            <a:pPr algn="just">
              <a:lnSpc>
                <a:spcPct val="90000"/>
              </a:lnSpc>
            </a:pPr>
            <a:r>
              <a:rPr lang="es-ES" sz="2000" dirty="0"/>
              <a:t>El tiempo de CPU permitido por llamada es de 10 segundos.</a:t>
            </a:r>
          </a:p>
        </p:txBody>
      </p:sp>
    </p:spTree>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TM02900722[[fn=Sala de juntas (ion)]]</Template>
  <TotalTime>103</TotalTime>
  <Words>4497</Words>
  <Application>Microsoft Office PowerPoint</Application>
  <PresentationFormat>Panorámica</PresentationFormat>
  <Paragraphs>397</Paragraphs>
  <Slides>73</Slides>
  <Notes>52</Notes>
  <HiddenSlides>0</HiddenSlides>
  <MMClips>0</MMClips>
  <ScaleCrop>false</ScaleCrop>
  <HeadingPairs>
    <vt:vector size="6" baseType="variant">
      <vt:variant>
        <vt:lpstr>Fuentes usadas</vt:lpstr>
      </vt:variant>
      <vt:variant>
        <vt:i4>5</vt:i4>
      </vt:variant>
      <vt:variant>
        <vt:lpstr>Tema</vt:lpstr>
      </vt:variant>
      <vt:variant>
        <vt:i4>2</vt:i4>
      </vt:variant>
      <vt:variant>
        <vt:lpstr>Títulos de diapositiva</vt:lpstr>
      </vt:variant>
      <vt:variant>
        <vt:i4>73</vt:i4>
      </vt:variant>
    </vt:vector>
  </HeadingPairs>
  <TitlesOfParts>
    <vt:vector size="80" baseType="lpstr">
      <vt:lpstr>Arial</vt:lpstr>
      <vt:lpstr>Calibri</vt:lpstr>
      <vt:lpstr>Calibri Light</vt:lpstr>
      <vt:lpstr>Corbel</vt:lpstr>
      <vt:lpstr>Wingdings 2</vt:lpstr>
      <vt:lpstr>HDOfficeLightV0</vt:lpstr>
      <vt:lpstr>Parallax</vt:lpstr>
      <vt:lpstr>Perfiles, Políticas de Contraseñas, Privilegios y Roles</vt:lpstr>
      <vt:lpstr>Introducción</vt:lpstr>
      <vt:lpstr>Introducción</vt:lpstr>
      <vt:lpstr>Definición y Usos de Perfiles</vt:lpstr>
      <vt:lpstr>Definición y Usos de Perfiles</vt:lpstr>
      <vt:lpstr>Definición y Usos de Perfiles</vt:lpstr>
      <vt:lpstr>Creando Perfiles en Oracle</vt:lpstr>
      <vt:lpstr>Creando Perfiles en Oracle</vt:lpstr>
      <vt:lpstr>Creando Perfiles en Oracle</vt:lpstr>
      <vt:lpstr>Creando Perfiles en Oracle</vt:lpstr>
      <vt:lpstr>Creando Perfiles en Oracle</vt:lpstr>
      <vt:lpstr>Creando Perfiles en Oracle</vt:lpstr>
      <vt:lpstr>Creando Perfiles en Oracle</vt:lpstr>
      <vt:lpstr>Creando Perfiles en Oracle</vt:lpstr>
      <vt:lpstr>Creando Perfiles en Oracle</vt:lpstr>
      <vt:lpstr>Creando Perfiles en MySQL</vt:lpstr>
      <vt:lpstr>Diseñando e Implementando Políticas de Contraseñas</vt:lpstr>
      <vt:lpstr>Diseñando e Implementando Políticas de Contraseñas</vt:lpstr>
      <vt:lpstr>¿Que es una política de contraseñas?</vt:lpstr>
      <vt:lpstr>Importancia de una Política de Contraseñas</vt:lpstr>
      <vt:lpstr>Diseñando una Política de Contraseñas</vt:lpstr>
      <vt:lpstr>Implementación de una Política de Contraseñas</vt:lpstr>
      <vt:lpstr>Políticas de Contraseñas en Oracle</vt:lpstr>
      <vt:lpstr>Políticas de Contraseñas en Oracle</vt:lpstr>
      <vt:lpstr>Políticas de Contraseñas en Oracle</vt:lpstr>
      <vt:lpstr>Políticas de Contraseñas en Oracle</vt:lpstr>
      <vt:lpstr>Políticas de Contraseñas en Oracle</vt:lpstr>
      <vt:lpstr>Políticas de Contraseñas en MySQL</vt:lpstr>
      <vt:lpstr>Conceder y Revocar Privilegios de Usuario</vt:lpstr>
      <vt:lpstr>Conceder y Revocar Privilegios de Usuario</vt:lpstr>
      <vt:lpstr>Privilegios en Oracle</vt:lpstr>
      <vt:lpstr>Privilegios del Sistema</vt:lpstr>
      <vt:lpstr>Privilegios del Sistema</vt:lpstr>
      <vt:lpstr>Privilegios de Objetos</vt:lpstr>
      <vt:lpstr>Conceder y Revocar Privilegios de Usuario</vt:lpstr>
      <vt:lpstr>Conceder y Revocar Privilegios de Usuario</vt:lpstr>
      <vt:lpstr>Conceder y Revocar Privilegios de Usuario</vt:lpstr>
      <vt:lpstr>Conceder y Revocar Privilegios de Usuario</vt:lpstr>
      <vt:lpstr>Conceder y Revocar Privilegios de Usuario</vt:lpstr>
      <vt:lpstr>Conceder y Revocar Privilegios de Usuario</vt:lpstr>
      <vt:lpstr>Conceder y Revocar Privilegios de Usuario</vt:lpstr>
      <vt:lpstr>Privilegios en Oracle</vt:lpstr>
      <vt:lpstr>Privilegios en Oracle</vt:lpstr>
      <vt:lpstr>Conceder y Revocar Privilegios de Usuario</vt:lpstr>
      <vt:lpstr>Conceder y Revocar Privilegios de Usuario</vt:lpstr>
      <vt:lpstr>Conceder y Revocar Privilegios de Usuario</vt:lpstr>
      <vt:lpstr>Conceder y Revocar Privilegios de Usuario</vt:lpstr>
      <vt:lpstr>Conceder y Revocar Privilegios de Usuario</vt:lpstr>
      <vt:lpstr>Conceder y Revocar Privilegios de Usuario</vt:lpstr>
      <vt:lpstr>Privilegios en MySQL</vt:lpstr>
      <vt:lpstr>Privilegios en MySQL</vt:lpstr>
      <vt:lpstr>Privilegios en MySQL</vt:lpstr>
      <vt:lpstr>Privilegios en MySQL</vt:lpstr>
      <vt:lpstr>Privilegios en MySQL</vt:lpstr>
      <vt:lpstr>Privilegios en MySQL</vt:lpstr>
      <vt:lpstr>Privilegios en MySQL</vt:lpstr>
      <vt:lpstr>Privilegios en MySQL</vt:lpstr>
      <vt:lpstr>Creación, Asignación y Revocar Roles de Usuario</vt:lpstr>
      <vt:lpstr>Creación, Asignación y Revocar Roles de Usuario</vt:lpstr>
      <vt:lpstr>Creación, Asignación y Revocar Roles de Usuario en Oracle</vt:lpstr>
      <vt:lpstr>Creación, Asignación y Revocar Roles de Usuario en Oracle</vt:lpstr>
      <vt:lpstr>Creación, Asignación y Revocar Roles de Usuario en Oracle</vt:lpstr>
      <vt:lpstr>Creación, Asignación y Revocar Roles de Usuario en MySQL</vt:lpstr>
      <vt:lpstr>Creación, Asignación y Revocar Roles de Usuario en MySQL</vt:lpstr>
      <vt:lpstr>Creación, Asignación y Revocar Roles de Usuario en MySQL</vt:lpstr>
      <vt:lpstr>Buenas Prácticas</vt:lpstr>
      <vt:lpstr>Buenas Prácticas</vt:lpstr>
      <vt:lpstr>Buenas Prácticas</vt:lpstr>
      <vt:lpstr>Buenas Prácticas</vt:lpstr>
      <vt:lpstr>Resumen</vt:lpstr>
      <vt:lpstr>Resumen</vt:lpstr>
      <vt:lpstr>Resumen</vt:lpstr>
      <vt:lpstr>Resumen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Seguridad en Base de Datos</dc:title>
  <dc:creator>Jhon Edisson Villareal Padilla</dc:creator>
  <cp:lastModifiedBy>Jhon Edisson Villareal Padilla</cp:lastModifiedBy>
  <cp:revision>86</cp:revision>
  <dcterms:created xsi:type="dcterms:W3CDTF">2017-09-06T19:00:28Z</dcterms:created>
  <dcterms:modified xsi:type="dcterms:W3CDTF">2017-09-08T15:46:16Z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9226-10.1.0.5707</vt:lpwstr>
  </property>
</Properties>
</file>